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slides/slide25.xml" ContentType="application/vnd.openxmlformats-officedocument.presentationml.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27"/>
  </p:handoutMasterIdLst>
  <p:sldIdLst>
    <p:sldId id="256" r:id="rId2"/>
    <p:sldId id="258" r:id="rId3"/>
    <p:sldId id="259" r:id="rId4"/>
    <p:sldId id="262" r:id="rId5"/>
    <p:sldId id="275" r:id="rId6"/>
    <p:sldId id="276" r:id="rId7"/>
    <p:sldId id="279" r:id="rId8"/>
    <p:sldId id="277" r:id="rId9"/>
    <p:sldId id="266" r:id="rId10"/>
    <p:sldId id="257" r:id="rId11"/>
    <p:sldId id="260" r:id="rId12"/>
    <p:sldId id="278" r:id="rId13"/>
    <p:sldId id="281" r:id="rId14"/>
    <p:sldId id="263" r:id="rId15"/>
    <p:sldId id="270" r:id="rId16"/>
    <p:sldId id="271" r:id="rId17"/>
    <p:sldId id="282" r:id="rId18"/>
    <p:sldId id="267" r:id="rId19"/>
    <p:sldId id="269" r:id="rId20"/>
    <p:sldId id="283" r:id="rId21"/>
    <p:sldId id="272" r:id="rId22"/>
    <p:sldId id="273" r:id="rId23"/>
    <p:sldId id="265" r:id="rId24"/>
    <p:sldId id="284" r:id="rId25"/>
    <p:sldId id="285"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2" d="100"/>
          <a:sy n="92" d="100"/>
        </p:scale>
        <p:origin x="-672"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1" Type="http://schemas.openxmlformats.org/officeDocument/2006/relationships/theme" Target="theme/theme1.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handoutMaster" Target="handoutMasters/handoutMaster1.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interSettings" Target="printerSettings/printerSettings1.bin"/><Relationship Id="rId26" Type="http://schemas.openxmlformats.org/officeDocument/2006/relationships/slide" Target="slides/slide25.xml"/><Relationship Id="rId30" Type="http://schemas.openxmlformats.org/officeDocument/2006/relationships/viewProps" Target="viewProps.xml"/><Relationship Id="rId11" Type="http://schemas.openxmlformats.org/officeDocument/2006/relationships/slide" Target="slides/slide10.xml"/><Relationship Id="rId29" Type="http://schemas.openxmlformats.org/officeDocument/2006/relationships/presProps" Target="pres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E64B51-0E98-D84F-B60C-A5E5C612CBC4}" type="datetimeFigureOut">
              <a:rPr lang="en-US" smtClean="0"/>
              <a:pPr/>
              <a:t>11/14/09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12AE069-A894-1C47-8D40-BA92D9ECBFB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lang="en-US"/>
          </a:p>
        </p:txBody>
      </p:sp>
      <p:sp>
        <p:nvSpPr>
          <p:cNvPr id="4" name="Date Placeholder 3"/>
          <p:cNvSpPr>
            <a:spLocks noGrp="1"/>
          </p:cNvSpPr>
          <p:nvPr>
            <p:ph type="dt" sz="half" idx="10"/>
          </p:nvPr>
        </p:nvSpPr>
        <p:spPr/>
        <p:txBody>
          <a:bodyPr/>
          <a:lstStyle/>
          <a:p>
            <a:fld id="{2528F34D-12AC-3340-AA7D-83CBF662030E}" type="datetimeFigureOut">
              <a:rPr lang="en-US" smtClean="0"/>
              <a:pPr/>
              <a:t>11/14/09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2528F34D-12AC-3340-AA7D-83CBF662030E}" type="datetimeFigureOut">
              <a:rPr lang="en-US" smtClean="0"/>
              <a:pPr/>
              <a:t>11/14/09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2528F34D-12AC-3340-AA7D-83CBF662030E}" type="datetimeFigureOut">
              <a:rPr lang="en-US" smtClean="0"/>
              <a:pPr/>
              <a:t>11/14/09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idx="1"/>
          </p:nvPr>
        </p:nvSpPr>
        <p:spPr/>
        <p:txBody>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2528F34D-12AC-3340-AA7D-83CBF662030E}" type="datetimeFigureOut">
              <a:rPr lang="en-US" smtClean="0"/>
              <a:pPr/>
              <a:t>11/14/09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Click to edit Master text styles</a:t>
            </a:r>
          </a:p>
        </p:txBody>
      </p:sp>
      <p:sp>
        <p:nvSpPr>
          <p:cNvPr id="4" name="Date Placeholder 3"/>
          <p:cNvSpPr>
            <a:spLocks noGrp="1"/>
          </p:cNvSpPr>
          <p:nvPr>
            <p:ph type="dt" sz="half" idx="10"/>
          </p:nvPr>
        </p:nvSpPr>
        <p:spPr/>
        <p:txBody>
          <a:bodyPr/>
          <a:lstStyle/>
          <a:p>
            <a:fld id="{2528F34D-12AC-3340-AA7D-83CBF662030E}" type="datetimeFigureOut">
              <a:rPr lang="en-US" smtClean="0"/>
              <a:pPr/>
              <a:t>11/14/09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Date Placeholder 4"/>
          <p:cNvSpPr>
            <a:spLocks noGrp="1"/>
          </p:cNvSpPr>
          <p:nvPr>
            <p:ph type="dt" sz="half" idx="10"/>
          </p:nvPr>
        </p:nvSpPr>
        <p:spPr/>
        <p:txBody>
          <a:bodyPr/>
          <a:lstStyle/>
          <a:p>
            <a:fld id="{2528F34D-12AC-3340-AA7D-83CBF662030E}" type="datetimeFigureOut">
              <a:rPr lang="en-US" smtClean="0"/>
              <a:pPr/>
              <a:t>11/14/09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7" name="Date Placeholder 6"/>
          <p:cNvSpPr>
            <a:spLocks noGrp="1"/>
          </p:cNvSpPr>
          <p:nvPr>
            <p:ph type="dt" sz="half" idx="10"/>
          </p:nvPr>
        </p:nvSpPr>
        <p:spPr/>
        <p:txBody>
          <a:bodyPr/>
          <a:lstStyle/>
          <a:p>
            <a:fld id="{2528F34D-12AC-3340-AA7D-83CBF662030E}" type="datetimeFigureOut">
              <a:rPr lang="en-US" smtClean="0"/>
              <a:pPr/>
              <a:t>11/14/09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Date Placeholder 2"/>
          <p:cNvSpPr>
            <a:spLocks noGrp="1"/>
          </p:cNvSpPr>
          <p:nvPr>
            <p:ph type="dt" sz="half" idx="10"/>
          </p:nvPr>
        </p:nvSpPr>
        <p:spPr/>
        <p:txBody>
          <a:bodyPr/>
          <a:lstStyle/>
          <a:p>
            <a:fld id="{2528F34D-12AC-3340-AA7D-83CBF662030E}" type="datetimeFigureOut">
              <a:rPr lang="en-US" smtClean="0"/>
              <a:pPr/>
              <a:t>11/14/09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28F34D-12AC-3340-AA7D-83CBF662030E}" type="datetimeFigureOut">
              <a:rPr lang="en-US" smtClean="0"/>
              <a:pPr/>
              <a:t>11/14/09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2528F34D-12AC-3340-AA7D-83CBF662030E}" type="datetimeFigureOut">
              <a:rPr lang="en-US" smtClean="0"/>
              <a:pPr/>
              <a:t>11/14/09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2528F34D-12AC-3340-AA7D-83CBF662030E}" type="datetimeFigureOut">
              <a:rPr lang="en-US" smtClean="0"/>
              <a:pPr/>
              <a:t>11/14/09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8C881B-C5BD-354D-B42A-BB7F058267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28F34D-12AC-3340-AA7D-83CBF662030E}" type="datetimeFigureOut">
              <a:rPr lang="en-US" smtClean="0"/>
              <a:pPr/>
              <a:t>11/14/09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C881B-C5BD-354D-B42A-BB7F058267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3" Type="http://schemas.openxmlformats.org/officeDocument/2006/relationships/hyperlink" Target="http://www.juliencarretero.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ODD scenarios and thoughts</a:t>
            </a:r>
            <a:endParaRPr lang="en-US" dirty="0"/>
          </a:p>
        </p:txBody>
      </p:sp>
      <p:sp>
        <p:nvSpPr>
          <p:cNvPr id="3" name="Subtitle 2"/>
          <p:cNvSpPr>
            <a:spLocks noGrp="1"/>
          </p:cNvSpPr>
          <p:nvPr>
            <p:ph type="subTitle" idx="1"/>
          </p:nvPr>
        </p:nvSpPr>
        <p:spPr/>
        <p:txBody>
          <a:bodyPr/>
          <a:lstStyle/>
          <a:p>
            <a:r>
              <a:rPr lang="en-US" dirty="0" smtClean="0"/>
              <a:t>Laurent Romary</a:t>
            </a:r>
          </a:p>
          <a:p>
            <a:r>
              <a:rPr lang="en-US" sz="2800" i="1" dirty="0" smtClean="0"/>
              <a:t>INRIA </a:t>
            </a:r>
            <a:r>
              <a:rPr lang="en-US" sz="2800" i="1" dirty="0" err="1" smtClean="0"/>
              <a:t>Gemo</a:t>
            </a:r>
            <a:r>
              <a:rPr lang="en-US" sz="2800" i="1" dirty="0" smtClean="0"/>
              <a:t> &amp; Humboldt Univ. IDSL</a:t>
            </a:r>
            <a:endParaRPr lang="en-US" sz="28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Various documentation scenarios</a:t>
            </a:r>
            <a:endParaRPr lang="en-US" dirty="0"/>
          </a:p>
        </p:txBody>
      </p:sp>
      <p:sp>
        <p:nvSpPr>
          <p:cNvPr id="3" name="Content Placeholder 2"/>
          <p:cNvSpPr>
            <a:spLocks noGrp="1"/>
          </p:cNvSpPr>
          <p:nvPr>
            <p:ph idx="1"/>
          </p:nvPr>
        </p:nvSpPr>
        <p:spPr/>
        <p:txBody>
          <a:bodyPr/>
          <a:lstStyle/>
          <a:p>
            <a:r>
              <a:rPr lang="en-US" dirty="0" smtClean="0"/>
              <a:t>I want to use the TEI </a:t>
            </a:r>
            <a:r>
              <a:rPr lang="en-US" dirty="0" err="1" smtClean="0"/>
              <a:t>stylesheets</a:t>
            </a:r>
            <a:r>
              <a:rPr lang="en-US" dirty="0" smtClean="0"/>
              <a:t> but add my own layout</a:t>
            </a:r>
          </a:p>
          <a:p>
            <a:r>
              <a:rPr lang="en-US" dirty="0" smtClean="0"/>
              <a:t>I want my documentation to contain only the changes I have made to the TEI elements</a:t>
            </a:r>
          </a:p>
          <a:p>
            <a:r>
              <a:rPr lang="en-US" dirty="0" smtClean="0"/>
              <a:t>I want the schema documentation to appear in a separate output</a:t>
            </a:r>
          </a:p>
          <a:p>
            <a:r>
              <a:rPr lang="en-US" dirty="0" smtClean="0"/>
              <a:t>I want the </a:t>
            </a:r>
            <a:r>
              <a:rPr lang="en-US" dirty="0" err="1" smtClean="0"/>
              <a:t>RelaxNG</a:t>
            </a:r>
            <a:r>
              <a:rPr lang="en-US" dirty="0" smtClean="0"/>
              <a:t> scheme to appear as appendix to my documentation</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Families of schemas</a:t>
            </a:r>
            <a:endParaRPr lang="en-US" dirty="0"/>
          </a:p>
        </p:txBody>
      </p:sp>
      <p:sp>
        <p:nvSpPr>
          <p:cNvPr id="3" name="Content Placeholder 2"/>
          <p:cNvSpPr>
            <a:spLocks noGrp="1"/>
          </p:cNvSpPr>
          <p:nvPr>
            <p:ph idx="1"/>
          </p:nvPr>
        </p:nvSpPr>
        <p:spPr/>
        <p:txBody>
          <a:bodyPr/>
          <a:lstStyle/>
          <a:p>
            <a:r>
              <a:rPr lang="en-US" dirty="0" smtClean="0"/>
              <a:t>A central notion for the future of the TEI</a:t>
            </a:r>
          </a:p>
          <a:p>
            <a:pPr lvl="1"/>
            <a:r>
              <a:rPr lang="en-US" dirty="0" smtClean="0"/>
              <a:t>Intermediate </a:t>
            </a:r>
            <a:r>
              <a:rPr lang="en-US" dirty="0" smtClean="0"/>
              <a:t>schemas </a:t>
            </a:r>
            <a:r>
              <a:rPr lang="en-US" dirty="0" smtClean="0"/>
              <a:t>used for deriving several specific ones</a:t>
            </a:r>
          </a:p>
          <a:p>
            <a:pPr lvl="1"/>
            <a:r>
              <a:rPr lang="en-US" dirty="0" err="1" smtClean="0"/>
              <a:t>Subsumption</a:t>
            </a:r>
            <a:r>
              <a:rPr lang="en-US" dirty="0" smtClean="0"/>
              <a:t> </a:t>
            </a:r>
            <a:r>
              <a:rPr lang="en-US" dirty="0" smtClean="0"/>
              <a:t>properties (“subset”)</a:t>
            </a:r>
          </a:p>
          <a:p>
            <a:r>
              <a:rPr lang="en-US" dirty="0" smtClean="0"/>
              <a:t>Maintenance</a:t>
            </a:r>
          </a:p>
          <a:p>
            <a:pPr lvl="1"/>
            <a:r>
              <a:rPr lang="en-US" dirty="0" smtClean="0"/>
              <a:t>Within or outside the TEI consortium</a:t>
            </a:r>
          </a:p>
          <a:p>
            <a:pPr lvl="2"/>
            <a:r>
              <a:rPr lang="en-US" dirty="0" smtClean="0"/>
              <a:t>Reference schemas (</a:t>
            </a:r>
            <a:r>
              <a:rPr lang="en-US" dirty="0" err="1" smtClean="0"/>
              <a:t>Tite</a:t>
            </a:r>
            <a:r>
              <a:rPr lang="en-US" dirty="0" smtClean="0"/>
              <a:t>), project specific schemas</a:t>
            </a:r>
          </a:p>
          <a:p>
            <a:pPr lvl="1"/>
            <a:r>
              <a:rPr lang="en-US" dirty="0" smtClean="0"/>
              <a:t> Document, register, disseminate, re-use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TEI in </a:t>
            </a:r>
            <a:r>
              <a:rPr lang="en-US" dirty="0" smtClean="0"/>
              <a:t>libraries: </a:t>
            </a:r>
            <a:r>
              <a:rPr lang="en-US" dirty="0" smtClean="0"/>
              <a:t>a family of models</a:t>
            </a:r>
            <a:endParaRPr lang="en-US" dirty="0"/>
          </a:p>
        </p:txBody>
      </p:sp>
      <p:sp>
        <p:nvSpPr>
          <p:cNvPr id="4" name="TextBox 3"/>
          <p:cNvSpPr txBox="1"/>
          <p:nvPr/>
        </p:nvSpPr>
        <p:spPr>
          <a:xfrm>
            <a:off x="2897515" y="5029200"/>
            <a:ext cx="834446" cy="369332"/>
          </a:xfrm>
          <a:prstGeom prst="rect">
            <a:avLst/>
          </a:prstGeom>
          <a:noFill/>
        </p:spPr>
        <p:txBody>
          <a:bodyPr wrap="none" rtlCol="0">
            <a:spAutoFit/>
          </a:bodyPr>
          <a:lstStyle/>
          <a:p>
            <a:r>
              <a:rPr lang="en-US" dirty="0" smtClean="0"/>
              <a:t>Level 1</a:t>
            </a:r>
          </a:p>
        </p:txBody>
      </p:sp>
      <p:sp>
        <p:nvSpPr>
          <p:cNvPr id="5" name="TextBox 4"/>
          <p:cNvSpPr txBox="1"/>
          <p:nvPr/>
        </p:nvSpPr>
        <p:spPr>
          <a:xfrm>
            <a:off x="2897515" y="4267200"/>
            <a:ext cx="834446" cy="369332"/>
          </a:xfrm>
          <a:prstGeom prst="rect">
            <a:avLst/>
          </a:prstGeom>
          <a:noFill/>
        </p:spPr>
        <p:txBody>
          <a:bodyPr wrap="none" rtlCol="0">
            <a:spAutoFit/>
          </a:bodyPr>
          <a:lstStyle/>
          <a:p>
            <a:r>
              <a:rPr lang="en-US" dirty="0" smtClean="0"/>
              <a:t>Level 2</a:t>
            </a:r>
          </a:p>
        </p:txBody>
      </p:sp>
      <p:sp>
        <p:nvSpPr>
          <p:cNvPr id="6" name="TextBox 5"/>
          <p:cNvSpPr txBox="1"/>
          <p:nvPr/>
        </p:nvSpPr>
        <p:spPr>
          <a:xfrm>
            <a:off x="2897515" y="3505200"/>
            <a:ext cx="834446" cy="369332"/>
          </a:xfrm>
          <a:prstGeom prst="rect">
            <a:avLst/>
          </a:prstGeom>
          <a:noFill/>
        </p:spPr>
        <p:txBody>
          <a:bodyPr wrap="none" rtlCol="0">
            <a:spAutoFit/>
          </a:bodyPr>
          <a:lstStyle/>
          <a:p>
            <a:r>
              <a:rPr lang="en-US" dirty="0" smtClean="0"/>
              <a:t>Level 3</a:t>
            </a:r>
          </a:p>
        </p:txBody>
      </p:sp>
      <p:sp>
        <p:nvSpPr>
          <p:cNvPr id="7" name="TextBox 6"/>
          <p:cNvSpPr txBox="1"/>
          <p:nvPr/>
        </p:nvSpPr>
        <p:spPr>
          <a:xfrm>
            <a:off x="2897515" y="2743200"/>
            <a:ext cx="838691" cy="369332"/>
          </a:xfrm>
          <a:prstGeom prst="rect">
            <a:avLst/>
          </a:prstGeom>
          <a:noFill/>
        </p:spPr>
        <p:txBody>
          <a:bodyPr wrap="none" rtlCol="0">
            <a:spAutoFit/>
          </a:bodyPr>
          <a:lstStyle/>
          <a:p>
            <a:r>
              <a:rPr lang="en-US" dirty="0" smtClean="0"/>
              <a:t>Level 4</a:t>
            </a:r>
          </a:p>
        </p:txBody>
      </p:sp>
      <p:sp>
        <p:nvSpPr>
          <p:cNvPr id="8" name="TextBox 7"/>
          <p:cNvSpPr txBox="1"/>
          <p:nvPr/>
        </p:nvSpPr>
        <p:spPr>
          <a:xfrm>
            <a:off x="2897515" y="1981200"/>
            <a:ext cx="834446" cy="369332"/>
          </a:xfrm>
          <a:prstGeom prst="rect">
            <a:avLst/>
          </a:prstGeom>
          <a:noFill/>
        </p:spPr>
        <p:txBody>
          <a:bodyPr wrap="none" rtlCol="0">
            <a:spAutoFit/>
          </a:bodyPr>
          <a:lstStyle/>
          <a:p>
            <a:r>
              <a:rPr lang="en-US" dirty="0" smtClean="0"/>
              <a:t>Level 5</a:t>
            </a:r>
          </a:p>
        </p:txBody>
      </p:sp>
      <p:sp>
        <p:nvSpPr>
          <p:cNvPr id="9" name="Line Callout 2 (Accent Bar) 8"/>
          <p:cNvSpPr/>
          <p:nvPr/>
        </p:nvSpPr>
        <p:spPr>
          <a:xfrm flipH="1">
            <a:off x="228599" y="5029200"/>
            <a:ext cx="2059316" cy="685800"/>
          </a:xfrm>
          <a:prstGeom prst="accentCallout2">
            <a:avLst>
              <a:gd name="adj1" fmla="val 20741"/>
              <a:gd name="adj2" fmla="val -1861"/>
              <a:gd name="adj3" fmla="val 20741"/>
              <a:gd name="adj4" fmla="val -20931"/>
              <a:gd name="adj5" fmla="val 29639"/>
              <a:gd name="adj6" fmla="val -3081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Fully Automated Conversion and Encoding</a:t>
            </a:r>
          </a:p>
        </p:txBody>
      </p:sp>
      <p:sp>
        <p:nvSpPr>
          <p:cNvPr id="10" name="Line Callout 2 (Accent Bar) 9"/>
          <p:cNvSpPr/>
          <p:nvPr/>
        </p:nvSpPr>
        <p:spPr>
          <a:xfrm flipH="1">
            <a:off x="228599" y="4267200"/>
            <a:ext cx="2059316" cy="685800"/>
          </a:xfrm>
          <a:prstGeom prst="accentCallout2">
            <a:avLst>
              <a:gd name="adj1" fmla="val 20741"/>
              <a:gd name="adj2" fmla="val -1861"/>
              <a:gd name="adj3" fmla="val 22631"/>
              <a:gd name="adj4" fmla="val -21560"/>
              <a:gd name="adj5" fmla="val 29639"/>
              <a:gd name="adj6" fmla="val -3081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Minimal Encoding</a:t>
            </a:r>
          </a:p>
          <a:p>
            <a:pPr algn="ctr"/>
            <a:r>
              <a:rPr lang="en-US" sz="1400" b="1" i="1" dirty="0" err="1" smtClean="0"/>
              <a:t>div;head</a:t>
            </a:r>
            <a:endParaRPr lang="en-US" sz="1400" i="1" dirty="0"/>
          </a:p>
        </p:txBody>
      </p:sp>
      <p:sp>
        <p:nvSpPr>
          <p:cNvPr id="11" name="Line Callout 2 (Accent Bar) 10"/>
          <p:cNvSpPr/>
          <p:nvPr/>
        </p:nvSpPr>
        <p:spPr>
          <a:xfrm flipH="1">
            <a:off x="228599" y="3505200"/>
            <a:ext cx="2059316" cy="685800"/>
          </a:xfrm>
          <a:prstGeom prst="accentCallout2">
            <a:avLst>
              <a:gd name="adj1" fmla="val 20741"/>
              <a:gd name="adj2" fmla="val -1861"/>
              <a:gd name="adj3" fmla="val 22631"/>
              <a:gd name="adj4" fmla="val -21561"/>
              <a:gd name="adj5" fmla="val 31528"/>
              <a:gd name="adj6" fmla="val -314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Simple Analysis</a:t>
            </a:r>
          </a:p>
          <a:p>
            <a:pPr algn="ctr"/>
            <a:r>
              <a:rPr lang="en-US" sz="1400" b="1" i="1" dirty="0" err="1" smtClean="0"/>
              <a:t>p</a:t>
            </a:r>
            <a:r>
              <a:rPr lang="en-US" sz="1400" b="1" i="1" dirty="0" smtClean="0"/>
              <a:t>; </a:t>
            </a:r>
            <a:r>
              <a:rPr lang="en-US" sz="1400" b="1" i="1" dirty="0" err="1" smtClean="0"/>
              <a:t>lg</a:t>
            </a:r>
            <a:r>
              <a:rPr lang="en-US" sz="1400" b="1" i="1" dirty="0" smtClean="0"/>
              <a:t>; list; table; figure</a:t>
            </a:r>
            <a:endParaRPr lang="en-US" sz="1400" i="1" dirty="0"/>
          </a:p>
        </p:txBody>
      </p:sp>
      <p:sp>
        <p:nvSpPr>
          <p:cNvPr id="12" name="Line Callout 2 (Accent Bar) 11"/>
          <p:cNvSpPr/>
          <p:nvPr/>
        </p:nvSpPr>
        <p:spPr>
          <a:xfrm flipH="1">
            <a:off x="228599" y="2743200"/>
            <a:ext cx="2059316" cy="685800"/>
          </a:xfrm>
          <a:prstGeom prst="accentCallout2">
            <a:avLst>
              <a:gd name="adj1" fmla="val 20741"/>
              <a:gd name="adj2" fmla="val -1861"/>
              <a:gd name="adj3" fmla="val 20741"/>
              <a:gd name="adj4" fmla="val -19673"/>
              <a:gd name="adj5" fmla="val 25860"/>
              <a:gd name="adj6" fmla="val -3081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Basic Content Analysis</a:t>
            </a:r>
          </a:p>
          <a:p>
            <a:pPr algn="ctr"/>
            <a:r>
              <a:rPr lang="en-US" sz="1400" b="1" i="1" dirty="0" err="1" smtClean="0"/>
              <a:t>sic;corr</a:t>
            </a:r>
            <a:r>
              <a:rPr lang="en-US" sz="1400" b="1" i="1" dirty="0" smtClean="0"/>
              <a:t>; </a:t>
            </a:r>
            <a:r>
              <a:rPr lang="en-US" sz="1400" b="1" i="1" dirty="0" err="1" smtClean="0"/>
              <a:t>listName</a:t>
            </a:r>
            <a:endParaRPr lang="en-US" sz="1400" i="1" dirty="0"/>
          </a:p>
        </p:txBody>
      </p:sp>
      <p:sp>
        <p:nvSpPr>
          <p:cNvPr id="13" name="Line Callout 2 (Accent Bar) 12"/>
          <p:cNvSpPr/>
          <p:nvPr/>
        </p:nvSpPr>
        <p:spPr>
          <a:xfrm flipH="1">
            <a:off x="228598" y="1981200"/>
            <a:ext cx="2059315" cy="685800"/>
          </a:xfrm>
          <a:prstGeom prst="accentCallout2">
            <a:avLst>
              <a:gd name="adj1" fmla="val 20741"/>
              <a:gd name="adj2" fmla="val -1861"/>
              <a:gd name="adj3" fmla="val 20741"/>
              <a:gd name="adj4" fmla="val -17785"/>
              <a:gd name="adj5" fmla="val 25860"/>
              <a:gd name="adj6" fmla="val -2767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Scholarly Encoding</a:t>
            </a:r>
          </a:p>
          <a:p>
            <a:pPr algn="ctr"/>
            <a:r>
              <a:rPr lang="en-US" sz="1400" dirty="0" smtClean="0"/>
              <a:t>semantic, linguistic, prosodic elements</a:t>
            </a:r>
            <a:endParaRPr lang="en-US" sz="1400" dirty="0"/>
          </a:p>
        </p:txBody>
      </p:sp>
      <p:cxnSp>
        <p:nvCxnSpPr>
          <p:cNvPr id="15" name="Straight Arrow Connector 14"/>
          <p:cNvCxnSpPr>
            <a:endCxn id="16" idx="1"/>
          </p:cNvCxnSpPr>
          <p:nvPr/>
        </p:nvCxnSpPr>
        <p:spPr>
          <a:xfrm flipV="1">
            <a:off x="3731961" y="3244334"/>
            <a:ext cx="2404994" cy="32266"/>
          </a:xfrm>
          <a:prstGeom prst="straightConnector1">
            <a:avLst/>
          </a:prstGeom>
          <a:ln>
            <a:solidFill>
              <a:schemeClr val="accent1"/>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6136955" y="3059668"/>
            <a:ext cx="875360" cy="369332"/>
          </a:xfrm>
          <a:prstGeom prst="rect">
            <a:avLst/>
          </a:prstGeom>
          <a:noFill/>
        </p:spPr>
        <p:txBody>
          <a:bodyPr wrap="none" rtlCol="0">
            <a:spAutoFit/>
          </a:bodyPr>
          <a:lstStyle/>
          <a:p>
            <a:r>
              <a:rPr lang="en-US" dirty="0" smtClean="0"/>
              <a:t>TEI </a:t>
            </a:r>
            <a:r>
              <a:rPr lang="en-US" dirty="0" err="1" smtClean="0"/>
              <a:t>Tite</a:t>
            </a:r>
            <a:endParaRPr lang="en-US" dirty="0" smtClean="0"/>
          </a:p>
        </p:txBody>
      </p:sp>
      <p:sp>
        <p:nvSpPr>
          <p:cNvPr id="17" name="TextBox 16"/>
          <p:cNvSpPr txBox="1"/>
          <p:nvPr/>
        </p:nvSpPr>
        <p:spPr>
          <a:xfrm>
            <a:off x="5488315" y="3886200"/>
            <a:ext cx="1261884" cy="369332"/>
          </a:xfrm>
          <a:prstGeom prst="rect">
            <a:avLst/>
          </a:prstGeom>
          <a:noFill/>
        </p:spPr>
        <p:txBody>
          <a:bodyPr wrap="none" rtlCol="0">
            <a:spAutoFit/>
          </a:bodyPr>
          <a:lstStyle/>
          <a:p>
            <a:r>
              <a:rPr lang="en-US" dirty="0" smtClean="0"/>
              <a:t>DTA variant</a:t>
            </a:r>
          </a:p>
        </p:txBody>
      </p:sp>
      <p:sp>
        <p:nvSpPr>
          <p:cNvPr id="18" name="TextBox 17"/>
          <p:cNvSpPr txBox="1"/>
          <p:nvPr/>
        </p:nvSpPr>
        <p:spPr>
          <a:xfrm>
            <a:off x="6783715" y="3897868"/>
            <a:ext cx="1903085" cy="369332"/>
          </a:xfrm>
          <a:prstGeom prst="rect">
            <a:avLst/>
          </a:prstGeom>
          <a:noFill/>
        </p:spPr>
        <p:txBody>
          <a:bodyPr wrap="none" rtlCol="0">
            <a:spAutoFit/>
          </a:bodyPr>
          <a:lstStyle/>
          <a:p>
            <a:r>
              <a:rPr lang="en-US" dirty="0" err="1" smtClean="0"/>
              <a:t>Europeana</a:t>
            </a:r>
            <a:r>
              <a:rPr lang="en-US" dirty="0" smtClean="0"/>
              <a:t> variant</a:t>
            </a:r>
          </a:p>
        </p:txBody>
      </p:sp>
      <p:cxnSp>
        <p:nvCxnSpPr>
          <p:cNvPr id="20" name="Straight Arrow Connector 19"/>
          <p:cNvCxnSpPr>
            <a:stCxn id="4" idx="0"/>
            <a:endCxn id="5" idx="2"/>
          </p:cNvCxnSpPr>
          <p:nvPr/>
        </p:nvCxnSpPr>
        <p:spPr>
          <a:xfrm rot="5400000" flipH="1" flipV="1">
            <a:off x="3118404" y="4832866"/>
            <a:ext cx="39266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5" idx="0"/>
            <a:endCxn id="6" idx="2"/>
          </p:cNvCxnSpPr>
          <p:nvPr/>
        </p:nvCxnSpPr>
        <p:spPr>
          <a:xfrm rot="5400000" flipH="1" flipV="1">
            <a:off x="3118404" y="4070866"/>
            <a:ext cx="39266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6" idx="0"/>
            <a:endCxn id="7" idx="2"/>
          </p:cNvCxnSpPr>
          <p:nvPr/>
        </p:nvCxnSpPr>
        <p:spPr>
          <a:xfrm rot="5400000" flipH="1" flipV="1">
            <a:off x="3119465" y="3307805"/>
            <a:ext cx="392668" cy="21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0"/>
            <a:endCxn id="8" idx="2"/>
          </p:cNvCxnSpPr>
          <p:nvPr/>
        </p:nvCxnSpPr>
        <p:spPr>
          <a:xfrm rot="16200000" flipV="1">
            <a:off x="3119466" y="2545804"/>
            <a:ext cx="392668" cy="21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17" idx="0"/>
            <a:endCxn id="16" idx="2"/>
          </p:cNvCxnSpPr>
          <p:nvPr/>
        </p:nvCxnSpPr>
        <p:spPr>
          <a:xfrm rot="5400000" flipH="1" flipV="1">
            <a:off x="6118346" y="3429911"/>
            <a:ext cx="457200" cy="4553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18" idx="0"/>
            <a:endCxn id="16" idx="2"/>
          </p:cNvCxnSpPr>
          <p:nvPr/>
        </p:nvCxnSpPr>
        <p:spPr>
          <a:xfrm rot="16200000" flipV="1">
            <a:off x="6920513" y="3083122"/>
            <a:ext cx="468868" cy="11606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Line Callout 2 (Accent Bar) 37"/>
          <p:cNvSpPr/>
          <p:nvPr/>
        </p:nvSpPr>
        <p:spPr>
          <a:xfrm flipH="1">
            <a:off x="4800600" y="4648200"/>
            <a:ext cx="1600200" cy="685800"/>
          </a:xfrm>
          <a:prstGeom prst="accentCallout2">
            <a:avLst>
              <a:gd name="adj1" fmla="val -5831"/>
              <a:gd name="adj2" fmla="val -183"/>
              <a:gd name="adj3" fmla="val -36063"/>
              <a:gd name="adj4" fmla="val 11729"/>
              <a:gd name="adj5" fmla="val -63006"/>
              <a:gd name="adj6" fmla="val 1792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C</a:t>
            </a:r>
            <a:r>
              <a:rPr lang="en-US" sz="1400" dirty="0" err="1" smtClean="0"/>
              <a:t>onstraint</a:t>
            </a:r>
            <a:r>
              <a:rPr lang="en-US" sz="1400" dirty="0" smtClean="0"/>
              <a:t> </a:t>
            </a:r>
            <a:r>
              <a:rPr lang="en-US" sz="1400" dirty="0" err="1" smtClean="0"/>
              <a:t>x</a:t>
            </a:r>
            <a:endParaRPr lang="en-US" sz="1400" dirty="0" smtClean="0"/>
          </a:p>
          <a:p>
            <a:pPr algn="ctr"/>
            <a:r>
              <a:rPr lang="en-US" sz="1400" dirty="0" smtClean="0"/>
              <a:t>C</a:t>
            </a:r>
            <a:r>
              <a:rPr lang="en-US" sz="1400" dirty="0" err="1" smtClean="0"/>
              <a:t>onstraint</a:t>
            </a:r>
            <a:r>
              <a:rPr lang="en-US" sz="1400" dirty="0" smtClean="0"/>
              <a:t> </a:t>
            </a:r>
            <a:r>
              <a:rPr lang="en-US" sz="1400" dirty="0" err="1" smtClean="0"/>
              <a:t>y</a:t>
            </a:r>
            <a:endParaRPr lang="en-US" sz="1400" dirty="0"/>
          </a:p>
        </p:txBody>
      </p:sp>
      <p:sp>
        <p:nvSpPr>
          <p:cNvPr id="39" name="Line Callout 2 (Accent Bar) 38"/>
          <p:cNvSpPr/>
          <p:nvPr/>
        </p:nvSpPr>
        <p:spPr>
          <a:xfrm flipH="1">
            <a:off x="7391400" y="4648200"/>
            <a:ext cx="1600200" cy="685800"/>
          </a:xfrm>
          <a:prstGeom prst="accentCallout2">
            <a:avLst>
              <a:gd name="adj1" fmla="val -1932"/>
              <a:gd name="adj2" fmla="val 100903"/>
              <a:gd name="adj3" fmla="val -30215"/>
              <a:gd name="adj4" fmla="val 85246"/>
              <a:gd name="adj5" fmla="val -55208"/>
              <a:gd name="adj6" fmla="val 797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C</a:t>
            </a:r>
            <a:r>
              <a:rPr lang="en-US" sz="1400" dirty="0" err="1" smtClean="0"/>
              <a:t>onstraint</a:t>
            </a:r>
            <a:r>
              <a:rPr lang="en-US" sz="1400" dirty="0" smtClean="0"/>
              <a:t> </a:t>
            </a:r>
            <a:r>
              <a:rPr lang="en-US" sz="1400" dirty="0" err="1" smtClean="0"/>
              <a:t>z</a:t>
            </a:r>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Thinking this out</a:t>
            </a:r>
            <a:endParaRPr lang="en-US" dirty="0"/>
          </a:p>
        </p:txBody>
      </p:sp>
      <p:sp>
        <p:nvSpPr>
          <p:cNvPr id="6" name="Content Placeholder 5"/>
          <p:cNvSpPr>
            <a:spLocks noGrp="1"/>
          </p:cNvSpPr>
          <p:nvPr>
            <p:ph idx="1"/>
          </p:nvPr>
        </p:nvSpPr>
        <p:spPr/>
        <p:txBody>
          <a:bodyPr>
            <a:normAutofit fontScale="92500" lnSpcReduction="10000"/>
          </a:bodyPr>
          <a:lstStyle/>
          <a:p>
            <a:r>
              <a:rPr lang="en-US" dirty="0" smtClean="0"/>
              <a:t>What we need</a:t>
            </a:r>
          </a:p>
          <a:p>
            <a:pPr lvl="1"/>
            <a:r>
              <a:rPr lang="en-US" dirty="0" smtClean="0"/>
              <a:t>A general mechanism to deal with inheritance</a:t>
            </a:r>
          </a:p>
          <a:p>
            <a:pPr lvl="1"/>
            <a:r>
              <a:rPr lang="en-US" dirty="0" smtClean="0"/>
              <a:t>Coherence with (some of) the current TEI architecture principles</a:t>
            </a:r>
          </a:p>
          <a:p>
            <a:pPr lvl="1"/>
            <a:r>
              <a:rPr lang="en-US" dirty="0" smtClean="0"/>
              <a:t>Thinking of</a:t>
            </a:r>
            <a:r>
              <a:rPr lang="en-US" dirty="0" smtClean="0"/>
              <a:t> a </a:t>
            </a:r>
            <a:r>
              <a:rPr lang="en-US" dirty="0" smtClean="0"/>
              <a:t>transition plan</a:t>
            </a:r>
            <a:endParaRPr lang="en-US" dirty="0" smtClean="0"/>
          </a:p>
          <a:p>
            <a:pPr lvl="2"/>
            <a:r>
              <a:rPr lang="en-US" dirty="0" smtClean="0"/>
              <a:t>Remember: we don’t have the budget for a revolution…</a:t>
            </a:r>
          </a:p>
          <a:p>
            <a:pPr lvl="1"/>
            <a:r>
              <a:rPr lang="en-US" dirty="0" smtClean="0"/>
              <a:t>Taking the opportunity</a:t>
            </a:r>
            <a:r>
              <a:rPr lang="en-US" dirty="0" smtClean="0"/>
              <a:t> to introduce </a:t>
            </a:r>
            <a:r>
              <a:rPr lang="en-US" dirty="0" smtClean="0"/>
              <a:t>some cool mechanisms</a:t>
            </a:r>
          </a:p>
          <a:p>
            <a:pPr lvl="2"/>
            <a:r>
              <a:rPr lang="en-US" dirty="0" smtClean="0"/>
              <a:t>If we happen to think of some of them</a:t>
            </a:r>
          </a:p>
          <a:p>
            <a:r>
              <a:rPr lang="en-US" dirty="0" smtClean="0"/>
              <a:t>And no, I don’t have all answers (disappointed?)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Odd specification inheritance</a:t>
            </a:r>
            <a:endParaRPr lang="en-US" dirty="0"/>
          </a:p>
        </p:txBody>
      </p:sp>
      <p:sp>
        <p:nvSpPr>
          <p:cNvPr id="20" name="Content Placeholder 19"/>
          <p:cNvSpPr>
            <a:spLocks noGrp="1"/>
          </p:cNvSpPr>
          <p:nvPr>
            <p:ph idx="1"/>
          </p:nvPr>
        </p:nvSpPr>
        <p:spPr>
          <a:xfrm>
            <a:off x="457200" y="1433080"/>
            <a:ext cx="8229600" cy="1790187"/>
          </a:xfrm>
        </p:spPr>
        <p:txBody>
          <a:bodyPr/>
          <a:lstStyle/>
          <a:p>
            <a:r>
              <a:rPr lang="en-US" dirty="0" smtClean="0"/>
              <a:t>Step 1: autonomous ODD specifications/modules</a:t>
            </a:r>
          </a:p>
          <a:p>
            <a:pPr lvl="1"/>
            <a:r>
              <a:rPr lang="en-US" dirty="0" smtClean="0"/>
              <a:t>No “Master ODD”</a:t>
            </a:r>
            <a:endParaRPr lang="en-US" dirty="0"/>
          </a:p>
        </p:txBody>
      </p:sp>
      <p:sp>
        <p:nvSpPr>
          <p:cNvPr id="4" name="Folded Corner 3"/>
          <p:cNvSpPr/>
          <p:nvPr/>
        </p:nvSpPr>
        <p:spPr>
          <a:xfrm>
            <a:off x="506394" y="3390387"/>
            <a:ext cx="2084545"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ODD spec1</a:t>
            </a:r>
          </a:p>
          <a:p>
            <a:pPr algn="ctr"/>
            <a:r>
              <a:rPr lang="en-US" dirty="0" smtClean="0"/>
              <a:t>(&lt;</a:t>
            </a:r>
            <a:r>
              <a:rPr lang="en-US" dirty="0" err="1" smtClean="0"/>
              <a:t>schemaSPec</a:t>
            </a:r>
            <a:r>
              <a:rPr lang="en-US" dirty="0" smtClean="0"/>
              <a:t>&gt;</a:t>
            </a:r>
          </a:p>
          <a:p>
            <a:pPr algn="ctr"/>
            <a:r>
              <a:rPr lang="en-US" dirty="0" smtClean="0"/>
              <a:t>&lt;</a:t>
            </a:r>
            <a:r>
              <a:rPr lang="en-US" dirty="0" err="1" smtClean="0"/>
              <a:t>moduleSpec</a:t>
            </a:r>
            <a:r>
              <a:rPr lang="en-US" dirty="0" smtClean="0"/>
              <a:t>&gt;)</a:t>
            </a:r>
            <a:endParaRPr lang="en-US" dirty="0"/>
          </a:p>
        </p:txBody>
      </p:sp>
      <p:sp>
        <p:nvSpPr>
          <p:cNvPr id="6" name="Folded Corner 5"/>
          <p:cNvSpPr/>
          <p:nvPr/>
        </p:nvSpPr>
        <p:spPr>
          <a:xfrm>
            <a:off x="3178177" y="3390387"/>
            <a:ext cx="2084545"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ODD spec2</a:t>
            </a:r>
          </a:p>
          <a:p>
            <a:pPr algn="ctr"/>
            <a:r>
              <a:rPr lang="en-US" dirty="0" smtClean="0"/>
              <a:t>(&lt;</a:t>
            </a:r>
            <a:r>
              <a:rPr lang="en-US" dirty="0" err="1" smtClean="0"/>
              <a:t>schemaSPec</a:t>
            </a:r>
            <a:r>
              <a:rPr lang="en-US" dirty="0" smtClean="0"/>
              <a:t>&gt;</a:t>
            </a:r>
          </a:p>
          <a:p>
            <a:pPr algn="ctr"/>
            <a:r>
              <a:rPr lang="en-US" dirty="0" smtClean="0"/>
              <a:t>&lt;</a:t>
            </a:r>
            <a:r>
              <a:rPr lang="en-US" dirty="0" err="1" smtClean="0"/>
              <a:t>moduleSpec</a:t>
            </a:r>
            <a:r>
              <a:rPr lang="en-US" dirty="0" smtClean="0"/>
              <a:t>&gt;)</a:t>
            </a:r>
            <a:endParaRPr lang="en-US" dirty="0"/>
          </a:p>
        </p:txBody>
      </p:sp>
      <p:cxnSp>
        <p:nvCxnSpPr>
          <p:cNvPr id="8" name="Straight Arrow Connector 7"/>
          <p:cNvCxnSpPr>
            <a:stCxn id="6" idx="3"/>
          </p:cNvCxnSpPr>
          <p:nvPr/>
        </p:nvCxnSpPr>
        <p:spPr>
          <a:xfrm flipV="1">
            <a:off x="5262722" y="3390387"/>
            <a:ext cx="807044" cy="4210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6387278" y="3197103"/>
            <a:ext cx="2031325" cy="369332"/>
          </a:xfrm>
          <a:prstGeom prst="rect">
            <a:avLst/>
          </a:prstGeom>
          <a:noFill/>
        </p:spPr>
        <p:txBody>
          <a:bodyPr wrap="none" rtlCol="0">
            <a:spAutoFit/>
          </a:bodyPr>
          <a:lstStyle/>
          <a:p>
            <a:r>
              <a:rPr lang="en-US" dirty="0" err="1" smtClean="0"/>
              <a:t>RelaxNG</a:t>
            </a:r>
            <a:r>
              <a:rPr lang="en-US" dirty="0" smtClean="0"/>
              <a:t>, DTD, W3C</a:t>
            </a:r>
            <a:endParaRPr lang="en-US" dirty="0"/>
          </a:p>
        </p:txBody>
      </p:sp>
      <p:sp>
        <p:nvSpPr>
          <p:cNvPr id="10" name="TextBox 9"/>
          <p:cNvSpPr txBox="1"/>
          <p:nvPr/>
        </p:nvSpPr>
        <p:spPr>
          <a:xfrm>
            <a:off x="6429238" y="4047871"/>
            <a:ext cx="1018503" cy="369332"/>
          </a:xfrm>
          <a:prstGeom prst="rect">
            <a:avLst/>
          </a:prstGeom>
          <a:noFill/>
        </p:spPr>
        <p:txBody>
          <a:bodyPr wrap="none" rtlCol="0">
            <a:spAutoFit/>
          </a:bodyPr>
          <a:lstStyle/>
          <a:p>
            <a:r>
              <a:rPr lang="en-US" dirty="0" smtClean="0"/>
              <a:t>Flat ODD</a:t>
            </a:r>
            <a:endParaRPr lang="en-US" dirty="0"/>
          </a:p>
        </p:txBody>
      </p:sp>
      <p:cxnSp>
        <p:nvCxnSpPr>
          <p:cNvPr id="11" name="Straight Arrow Connector 10"/>
          <p:cNvCxnSpPr>
            <a:stCxn id="6" idx="3"/>
          </p:cNvCxnSpPr>
          <p:nvPr/>
        </p:nvCxnSpPr>
        <p:spPr>
          <a:xfrm>
            <a:off x="5262722" y="3811462"/>
            <a:ext cx="807044" cy="4210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Folded Corner 13"/>
          <p:cNvSpPr/>
          <p:nvPr/>
        </p:nvSpPr>
        <p:spPr>
          <a:xfrm>
            <a:off x="3178177" y="5378407"/>
            <a:ext cx="2084545"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ODD spec3</a:t>
            </a:r>
          </a:p>
          <a:p>
            <a:pPr algn="ctr"/>
            <a:r>
              <a:rPr lang="en-US" dirty="0" smtClean="0"/>
              <a:t>(&lt;</a:t>
            </a:r>
            <a:r>
              <a:rPr lang="en-US" dirty="0" err="1" smtClean="0"/>
              <a:t>schemaSPec</a:t>
            </a:r>
            <a:r>
              <a:rPr lang="en-US" dirty="0" smtClean="0"/>
              <a:t>&gt;, add, del, change)</a:t>
            </a:r>
            <a:endParaRPr lang="en-US" dirty="0"/>
          </a:p>
        </p:txBody>
      </p:sp>
      <p:cxnSp>
        <p:nvCxnSpPr>
          <p:cNvPr id="15" name="Straight Arrow Connector 14"/>
          <p:cNvCxnSpPr>
            <a:stCxn id="14" idx="3"/>
          </p:cNvCxnSpPr>
          <p:nvPr/>
        </p:nvCxnSpPr>
        <p:spPr>
          <a:xfrm flipV="1">
            <a:off x="5262722" y="5378408"/>
            <a:ext cx="807044" cy="4210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6387278" y="5185123"/>
            <a:ext cx="2031325" cy="369332"/>
          </a:xfrm>
          <a:prstGeom prst="rect">
            <a:avLst/>
          </a:prstGeom>
          <a:noFill/>
        </p:spPr>
        <p:txBody>
          <a:bodyPr wrap="square" rtlCol="0">
            <a:spAutoFit/>
          </a:bodyPr>
          <a:lstStyle/>
          <a:p>
            <a:r>
              <a:rPr lang="en-US" dirty="0" err="1" smtClean="0"/>
              <a:t>RelaxNG</a:t>
            </a:r>
            <a:r>
              <a:rPr lang="en-US" dirty="0" smtClean="0"/>
              <a:t>, DTD, W3C</a:t>
            </a:r>
            <a:endParaRPr lang="en-US" dirty="0"/>
          </a:p>
        </p:txBody>
      </p:sp>
      <p:sp>
        <p:nvSpPr>
          <p:cNvPr id="17" name="TextBox 16"/>
          <p:cNvSpPr txBox="1"/>
          <p:nvPr/>
        </p:nvSpPr>
        <p:spPr>
          <a:xfrm>
            <a:off x="6429238" y="6035891"/>
            <a:ext cx="1018503" cy="369332"/>
          </a:xfrm>
          <a:prstGeom prst="rect">
            <a:avLst/>
          </a:prstGeom>
          <a:noFill/>
        </p:spPr>
        <p:txBody>
          <a:bodyPr wrap="square" rtlCol="0">
            <a:spAutoFit/>
          </a:bodyPr>
          <a:lstStyle/>
          <a:p>
            <a:r>
              <a:rPr lang="en-US" dirty="0" smtClean="0"/>
              <a:t>Flat ODD</a:t>
            </a:r>
            <a:endParaRPr lang="en-US" dirty="0"/>
          </a:p>
        </p:txBody>
      </p:sp>
      <p:cxnSp>
        <p:nvCxnSpPr>
          <p:cNvPr id="18" name="Straight Arrow Connector 17"/>
          <p:cNvCxnSpPr>
            <a:stCxn id="14" idx="3"/>
          </p:cNvCxnSpPr>
          <p:nvPr/>
        </p:nvCxnSpPr>
        <p:spPr>
          <a:xfrm>
            <a:off x="5262722" y="5799482"/>
            <a:ext cx="807044" cy="4210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14" idx="0"/>
            <a:endCxn id="4" idx="2"/>
          </p:cNvCxnSpPr>
          <p:nvPr/>
        </p:nvCxnSpPr>
        <p:spPr>
          <a:xfrm rot="16200000" flipV="1">
            <a:off x="2311624" y="3469580"/>
            <a:ext cx="1145870" cy="267178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14" idx="0"/>
            <a:endCxn id="6" idx="2"/>
          </p:cNvCxnSpPr>
          <p:nvPr/>
        </p:nvCxnSpPr>
        <p:spPr>
          <a:xfrm rot="5400000" flipH="1" flipV="1">
            <a:off x="3647515" y="4805472"/>
            <a:ext cx="114587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Module independence and </a:t>
            </a:r>
            <a:br>
              <a:rPr lang="en-US" dirty="0" smtClean="0"/>
            </a:br>
            <a:r>
              <a:rPr lang="en-US" dirty="0" smtClean="0"/>
              <a:t>inter-dependence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Modules should not require implicit presence of other modules</a:t>
            </a:r>
          </a:p>
          <a:p>
            <a:pPr lvl="1"/>
            <a:r>
              <a:rPr lang="en-US" dirty="0" smtClean="0"/>
              <a:t>Note: importance in the case of versioning</a:t>
            </a:r>
          </a:p>
          <a:p>
            <a:r>
              <a:rPr lang="en-US" dirty="0" smtClean="0"/>
              <a:t>Explicit reference to modules whose content is necessary for the definition of another module</a:t>
            </a:r>
          </a:p>
          <a:p>
            <a:pPr lvl="1"/>
            <a:r>
              <a:rPr lang="en-US" dirty="0" smtClean="0"/>
              <a:t>E.g. global attributes</a:t>
            </a:r>
          </a:p>
          <a:p>
            <a:endParaRPr lang="en-US" dirty="0" smtClean="0"/>
          </a:p>
          <a:p>
            <a:r>
              <a:rPr lang="en-US" dirty="0" smtClean="0"/>
              <a:t>Modules are identified uniquely and persistently (PID)</a:t>
            </a:r>
            <a:endParaRPr lang="en-US" dirty="0" smtClean="0"/>
          </a:p>
          <a:p>
            <a:pPr lvl="1"/>
            <a:r>
              <a:rPr lang="en-US" dirty="0" smtClean="0"/>
              <a:t>cut the umbilical cord</a:t>
            </a:r>
            <a:r>
              <a:rPr lang="en-US" dirty="0" smtClean="0"/>
              <a:t>…</a:t>
            </a:r>
            <a:endParaRPr lang="en-US" dirty="0" smtClean="0"/>
          </a:p>
          <a:p>
            <a:endParaRPr lang="en-US" dirty="0" smtClean="0"/>
          </a:p>
          <a:p>
            <a:r>
              <a:rPr lang="en-US" dirty="0" smtClean="0"/>
              <a:t>Probably as much work as when we started cleaning up classes </a:t>
            </a:r>
            <a:r>
              <a:rPr lang="en-US" dirty="0" err="1" smtClean="0">
                <a:sym typeface="Wingdings"/>
              </a:rPr>
              <a:t></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normAutofit lnSpcReduction="10000"/>
          </a:bodyPr>
          <a:lstStyle/>
          <a:p>
            <a:r>
              <a:rPr lang="en-US" dirty="0" smtClean="0"/>
              <a:t>External references in ODD</a:t>
            </a:r>
          </a:p>
          <a:p>
            <a:pPr lvl="1"/>
            <a:r>
              <a:rPr lang="en-US" dirty="0" smtClean="0"/>
              <a:t>Chaining schemas</a:t>
            </a:r>
          </a:p>
          <a:p>
            <a:pPr lvl="2"/>
            <a:r>
              <a:rPr lang="en-US" dirty="0" smtClean="0"/>
              <a:t>&lt;</a:t>
            </a:r>
            <a:r>
              <a:rPr lang="en-US" dirty="0" err="1" smtClean="0"/>
              <a:t>schemaSpec</a:t>
            </a:r>
            <a:r>
              <a:rPr lang="en-US" dirty="0" smtClean="0"/>
              <a:t> source="http://</a:t>
            </a:r>
            <a:r>
              <a:rPr lang="en-US" dirty="0" err="1" smtClean="0"/>
              <a:t>myStableURI.org/myFavouriteodd</a:t>
            </a:r>
            <a:r>
              <a:rPr lang="en-US" dirty="0" smtClean="0"/>
              <a:t>"/&gt;</a:t>
            </a:r>
          </a:p>
          <a:p>
            <a:pPr lvl="2"/>
            <a:r>
              <a:rPr lang="en-US" dirty="0" smtClean="0"/>
              <a:t>The whole base specification is taken up as the source for the new schema</a:t>
            </a:r>
          </a:p>
          <a:p>
            <a:pPr lvl="1"/>
            <a:r>
              <a:rPr lang="en-US" dirty="0" smtClean="0"/>
              <a:t>Chaining modules</a:t>
            </a:r>
          </a:p>
          <a:p>
            <a:pPr lvl="2"/>
            <a:r>
              <a:rPr lang="en-US" dirty="0" smtClean="0"/>
              <a:t>&lt;</a:t>
            </a:r>
            <a:r>
              <a:rPr lang="en-US" dirty="0" err="1" smtClean="0"/>
              <a:t>moduleRef</a:t>
            </a:r>
            <a:r>
              <a:rPr lang="en-US" dirty="0" smtClean="0"/>
              <a:t> key="core" source="http://</a:t>
            </a:r>
            <a:r>
              <a:rPr lang="en-US" dirty="0" err="1" smtClean="0"/>
              <a:t>myStableURI.org/myFavouriteODDSPec.odd</a:t>
            </a:r>
            <a:r>
              <a:rPr lang="en-US" dirty="0" smtClean="0"/>
              <a:t>"/&gt;</a:t>
            </a:r>
          </a:p>
          <a:p>
            <a:pPr lvl="2"/>
            <a:r>
              <a:rPr lang="en-US" dirty="0" smtClean="0"/>
              <a:t>A given version of the module is used here, within or without the TEI framework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Odd specification inheritance</a:t>
            </a:r>
            <a:endParaRPr lang="en-US" dirty="0"/>
          </a:p>
        </p:txBody>
      </p:sp>
      <p:sp>
        <p:nvSpPr>
          <p:cNvPr id="20" name="Content Placeholder 19"/>
          <p:cNvSpPr>
            <a:spLocks noGrp="1"/>
          </p:cNvSpPr>
          <p:nvPr>
            <p:ph idx="1"/>
          </p:nvPr>
        </p:nvSpPr>
        <p:spPr>
          <a:xfrm>
            <a:off x="457200" y="1433080"/>
            <a:ext cx="8229600" cy="5117845"/>
          </a:xfrm>
        </p:spPr>
        <p:txBody>
          <a:bodyPr>
            <a:normAutofit/>
          </a:bodyPr>
          <a:lstStyle/>
          <a:p>
            <a:r>
              <a:rPr lang="en-US" dirty="0" smtClean="0"/>
              <a:t>Step 2: pointing to the things you need</a:t>
            </a:r>
          </a:p>
          <a:p>
            <a:pPr lvl="1"/>
            <a:r>
              <a:rPr lang="en-US" dirty="0" smtClean="0"/>
              <a:t>Rather than delete the things you don’t want (and don’t know about)</a:t>
            </a:r>
          </a:p>
          <a:p>
            <a:pPr lvl="2"/>
            <a:r>
              <a:rPr lang="en-US" dirty="0" smtClean="0">
                <a:latin typeface="Arial Narrow"/>
                <a:cs typeface="Arial Narrow"/>
              </a:rPr>
              <a:t>&lt;</a:t>
            </a:r>
            <a:r>
              <a:rPr lang="en-US" dirty="0" err="1" smtClean="0">
                <a:latin typeface="Arial Narrow"/>
                <a:cs typeface="Arial Narrow"/>
              </a:rPr>
              <a:t>elementSpec</a:t>
            </a:r>
            <a:r>
              <a:rPr lang="en-US" dirty="0" smtClean="0">
                <a:latin typeface="Arial Narrow"/>
                <a:cs typeface="Arial Narrow"/>
              </a:rPr>
              <a:t> </a:t>
            </a:r>
            <a:r>
              <a:rPr lang="en-US" dirty="0" err="1" smtClean="0">
                <a:latin typeface="Arial Narrow"/>
                <a:cs typeface="Arial Narrow"/>
              </a:rPr>
              <a:t>ident</a:t>
            </a:r>
            <a:r>
              <a:rPr lang="en-US" dirty="0" smtClean="0">
                <a:latin typeface="Arial Narrow"/>
                <a:cs typeface="Arial Narrow"/>
              </a:rPr>
              <a:t>=”</a:t>
            </a:r>
            <a:r>
              <a:rPr lang="en-US" dirty="0" err="1" smtClean="0">
                <a:latin typeface="Arial Narrow"/>
                <a:cs typeface="Arial Narrow"/>
              </a:rPr>
              <a:t>huglyThing</a:t>
            </a:r>
            <a:r>
              <a:rPr lang="en-US" dirty="0" smtClean="0">
                <a:latin typeface="Arial Narrow"/>
                <a:cs typeface="Arial Narrow"/>
              </a:rPr>
              <a:t>" mode=”delete"&gt;</a:t>
            </a:r>
          </a:p>
          <a:p>
            <a:pPr lvl="1"/>
            <a:r>
              <a:rPr lang="en-US" dirty="0" smtClean="0">
                <a:cs typeface="Arial Narrow"/>
              </a:rPr>
              <a:t>But selecting elements one by one can be tedious</a:t>
            </a:r>
          </a:p>
          <a:p>
            <a:pPr lvl="2"/>
            <a:r>
              <a:rPr lang="en-US" dirty="0" smtClean="0">
                <a:latin typeface="Arial Narrow"/>
                <a:cs typeface="Arial Narrow"/>
              </a:rPr>
              <a:t>&lt;</a:t>
            </a:r>
            <a:r>
              <a:rPr lang="en-US" dirty="0" err="1" smtClean="0">
                <a:latin typeface="Arial Narrow"/>
                <a:cs typeface="Arial Narrow"/>
              </a:rPr>
              <a:t>elementSpec</a:t>
            </a:r>
            <a:r>
              <a:rPr lang="en-US" dirty="0" smtClean="0">
                <a:latin typeface="Arial Narrow"/>
                <a:cs typeface="Arial Narrow"/>
              </a:rPr>
              <a:t> </a:t>
            </a:r>
            <a:r>
              <a:rPr lang="en-US" dirty="0" err="1" smtClean="0">
                <a:latin typeface="Arial Narrow"/>
                <a:cs typeface="Arial Narrow"/>
              </a:rPr>
              <a:t>ident</a:t>
            </a:r>
            <a:r>
              <a:rPr lang="en-US" dirty="0" smtClean="0">
                <a:latin typeface="Arial Narrow"/>
                <a:cs typeface="Arial Narrow"/>
              </a:rPr>
              <a:t>=”</a:t>
            </a:r>
            <a:r>
              <a:rPr lang="en-US" dirty="0" err="1" smtClean="0">
                <a:latin typeface="Arial Narrow"/>
                <a:cs typeface="Arial Narrow"/>
              </a:rPr>
              <a:t>sexyThing</a:t>
            </a:r>
            <a:r>
              <a:rPr lang="en-US" dirty="0" smtClean="0">
                <a:latin typeface="Arial Narrow"/>
                <a:cs typeface="Arial Narrow"/>
              </a:rPr>
              <a:t>" mode=”use”&gt;???</a:t>
            </a:r>
            <a:endParaRPr lang="en-US" dirty="0" smtClean="0">
              <a:cs typeface="Arial Narrow"/>
            </a:endParaRPr>
          </a:p>
          <a:p>
            <a:pPr lvl="1"/>
            <a:r>
              <a:rPr lang="en-US" dirty="0" smtClean="0">
                <a:cs typeface="Arial Narrow"/>
              </a:rPr>
              <a:t>We need an intermediate granularity level</a:t>
            </a:r>
          </a:p>
          <a:p>
            <a:pPr lvl="2"/>
            <a:r>
              <a:rPr lang="en-US" dirty="0" smtClean="0">
                <a:cs typeface="Arial Narrow"/>
              </a:rPr>
              <a:t>&lt;</a:t>
            </a:r>
            <a:r>
              <a:rPr lang="en-US" dirty="0" err="1" smtClean="0">
                <a:cs typeface="Arial Narrow"/>
              </a:rPr>
              <a:t>cristalSpec</a:t>
            </a:r>
            <a:r>
              <a:rPr lang="en-US" dirty="0" smtClean="0">
                <a:cs typeface="Arial Narrow"/>
              </a:rPr>
              <a:t> </a:t>
            </a:r>
            <a:r>
              <a:rPr lang="en-US" dirty="0" err="1" smtClean="0">
                <a:cs typeface="Arial Narrow"/>
              </a:rPr>
              <a:t>ident</a:t>
            </a:r>
            <a:r>
              <a:rPr lang="en-US" dirty="0" smtClean="0">
                <a:cs typeface="Arial Narrow"/>
              </a:rPr>
              <a:t>=“</a:t>
            </a:r>
            <a:r>
              <a:rPr lang="en-US" dirty="0" err="1" smtClean="0">
                <a:cs typeface="Arial Narrow"/>
              </a:rPr>
              <a:t>biblStruct</a:t>
            </a:r>
            <a:r>
              <a:rPr lang="en-US" dirty="0" smtClean="0">
                <a:cs typeface="Arial Narrow"/>
              </a:rPr>
              <a:t>” mode=“use”&gt;</a:t>
            </a:r>
          </a:p>
          <a:p>
            <a:pPr lvl="3"/>
            <a:r>
              <a:rPr lang="en-US" dirty="0" smtClean="0">
                <a:cs typeface="Arial Narrow"/>
              </a:rPr>
              <a:t>Brings in &lt;</a:t>
            </a:r>
            <a:r>
              <a:rPr lang="en-US" dirty="0" err="1" smtClean="0">
                <a:cs typeface="Arial Narrow"/>
              </a:rPr>
              <a:t>biblStruc</a:t>
            </a:r>
            <a:r>
              <a:rPr lang="en-US" dirty="0" smtClean="0">
                <a:cs typeface="Arial Narrow"/>
              </a:rPr>
              <a:t>&gt; and the necessary sub-components to make it useful (</a:t>
            </a:r>
            <a:r>
              <a:rPr lang="en-US" dirty="0" smtClean="0"/>
              <a:t>analytic, </a:t>
            </a:r>
            <a:r>
              <a:rPr lang="en-US" dirty="0" err="1" smtClean="0"/>
              <a:t>monogr</a:t>
            </a:r>
            <a:r>
              <a:rPr lang="en-US" dirty="0" smtClean="0"/>
              <a:t>, series, imprint, title, author, etc.)</a:t>
            </a:r>
            <a:endParaRPr lang="en-US" dirty="0" smtClean="0">
              <a:cs typeface="Arial Narrow"/>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central concept: crystals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Definition: </a:t>
            </a:r>
            <a:r>
              <a:rPr lang="en-US" i="1" dirty="0" smtClean="0"/>
              <a:t>independent group of connected elements (clique) with semantic coherence</a:t>
            </a:r>
          </a:p>
          <a:p>
            <a:pPr lvl="1"/>
            <a:r>
              <a:rPr lang="en-US" dirty="0" smtClean="0"/>
              <a:t>Crystals can be of any size, from single element up to complex combination thereof</a:t>
            </a:r>
          </a:p>
          <a:p>
            <a:pPr lvl="1"/>
            <a:r>
              <a:rPr lang="en-US" dirty="0" smtClean="0"/>
              <a:t>Crystals can be combined to form bigger crystals</a:t>
            </a:r>
          </a:p>
          <a:p>
            <a:r>
              <a:rPr lang="en-US" dirty="0" smtClean="0"/>
              <a:t>e.g. [Print dictionary]</a:t>
            </a:r>
          </a:p>
          <a:p>
            <a:pPr lvl="1"/>
            <a:r>
              <a:rPr lang="en-US" dirty="0" smtClean="0"/>
              <a:t>&lt;gen&gt;</a:t>
            </a:r>
          </a:p>
          <a:p>
            <a:pPr lvl="1"/>
            <a:r>
              <a:rPr lang="en-US" dirty="0" smtClean="0"/>
              <a:t>&lt;</a:t>
            </a:r>
            <a:r>
              <a:rPr lang="en-US" dirty="0" err="1" smtClean="0"/>
              <a:t>gramGrp</a:t>
            </a:r>
            <a:r>
              <a:rPr lang="en-US" dirty="0" smtClean="0"/>
              <a:t>&gt;</a:t>
            </a:r>
            <a:endParaRPr lang="en-US" dirty="0" smtClean="0"/>
          </a:p>
          <a:p>
            <a:pPr lvl="2"/>
            <a:r>
              <a:rPr lang="en-US" dirty="0" err="1" smtClean="0"/>
              <a:t>model</a:t>
            </a:r>
            <a:r>
              <a:rPr lang="en-US" dirty="0" err="1" smtClean="0"/>
              <a:t>.gramPart</a:t>
            </a:r>
            <a:r>
              <a:rPr lang="en-US" dirty="0" smtClean="0"/>
              <a:t> (minimally populated)</a:t>
            </a:r>
          </a:p>
          <a:p>
            <a:pPr lvl="1"/>
            <a:r>
              <a:rPr lang="en-US" dirty="0" smtClean="0"/>
              <a:t>&lt;entry</a:t>
            </a:r>
            <a:r>
              <a:rPr lang="en-US" dirty="0" smtClean="0"/>
              <a:t>&gt;</a:t>
            </a:r>
          </a:p>
          <a:p>
            <a:pPr lvl="2"/>
            <a:r>
              <a:rPr lang="en-US" dirty="0" smtClean="0"/>
              <a:t>and </a:t>
            </a:r>
            <a:r>
              <a:rPr lang="en-US" dirty="0" smtClean="0"/>
              <a:t>subsequent content</a:t>
            </a:r>
            <a:endParaRPr lang="en-US" dirty="0"/>
          </a:p>
        </p:txBody>
      </p:sp>
      <p:sp>
        <p:nvSpPr>
          <p:cNvPr id="4" name="Isosceles Triangle 3"/>
          <p:cNvSpPr/>
          <p:nvPr/>
        </p:nvSpPr>
        <p:spPr>
          <a:xfrm>
            <a:off x="6660268" y="4241397"/>
            <a:ext cx="1755404" cy="1513279"/>
          </a:xfrm>
          <a:prstGeom prst="triangle">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7088217" y="3872065"/>
            <a:ext cx="915635" cy="369332"/>
          </a:xfrm>
          <a:prstGeom prst="rect">
            <a:avLst/>
          </a:prstGeom>
          <a:noFill/>
        </p:spPr>
        <p:txBody>
          <a:bodyPr wrap="none" rtlCol="0">
            <a:spAutoFit/>
          </a:bodyPr>
          <a:lstStyle/>
          <a:p>
            <a:r>
              <a:rPr lang="en-US" dirty="0" smtClean="0"/>
              <a:t>&lt;entry&gt;</a:t>
            </a:r>
            <a:endParaRPr lang="en-US" dirty="0"/>
          </a:p>
        </p:txBody>
      </p:sp>
      <p:sp>
        <p:nvSpPr>
          <p:cNvPr id="6" name="Isosceles Triangle 5"/>
          <p:cNvSpPr/>
          <p:nvPr/>
        </p:nvSpPr>
        <p:spPr>
          <a:xfrm>
            <a:off x="7088217" y="5150436"/>
            <a:ext cx="1327455" cy="990801"/>
          </a:xfrm>
          <a:prstGeom prst="triangle">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7174339" y="4781104"/>
            <a:ext cx="1241333" cy="369332"/>
          </a:xfrm>
          <a:prstGeom prst="rect">
            <a:avLst/>
          </a:prstGeom>
          <a:noFill/>
        </p:spPr>
        <p:txBody>
          <a:bodyPr wrap="none" rtlCol="0">
            <a:spAutoFit/>
          </a:bodyPr>
          <a:lstStyle/>
          <a:p>
            <a:r>
              <a:rPr lang="en-US" dirty="0" smtClean="0"/>
              <a:t>&lt;</a:t>
            </a:r>
            <a:r>
              <a:rPr lang="en-US" dirty="0" err="1" smtClean="0"/>
              <a:t>gramGrp</a:t>
            </a:r>
            <a:r>
              <a:rPr lang="en-US" dirty="0" smtClean="0"/>
              <a:t>&gt;</a:t>
            </a:r>
            <a:endParaRPr lang="en-US" dirty="0"/>
          </a:p>
        </p:txBody>
      </p:sp>
      <p:sp>
        <p:nvSpPr>
          <p:cNvPr id="8" name="Isosceles Triangle 7"/>
          <p:cNvSpPr/>
          <p:nvPr/>
        </p:nvSpPr>
        <p:spPr>
          <a:xfrm>
            <a:off x="7754147" y="6141237"/>
            <a:ext cx="499410" cy="372755"/>
          </a:xfrm>
          <a:prstGeom prst="triangle">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7664393" y="5790906"/>
            <a:ext cx="761747" cy="369332"/>
          </a:xfrm>
          <a:prstGeom prst="rect">
            <a:avLst/>
          </a:prstGeom>
          <a:noFill/>
        </p:spPr>
        <p:txBody>
          <a:bodyPr wrap="none" rtlCol="0">
            <a:spAutoFit/>
          </a:bodyPr>
          <a:lstStyle/>
          <a:p>
            <a:r>
              <a:rPr lang="en-US" dirty="0" smtClean="0"/>
              <a:t>&lt;gen&gt;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Crystals and modules</a:t>
            </a:r>
            <a:endParaRPr lang="en-US" dirty="0"/>
          </a:p>
        </p:txBody>
      </p:sp>
      <p:sp>
        <p:nvSpPr>
          <p:cNvPr id="3" name="Content Placeholder 2"/>
          <p:cNvSpPr>
            <a:spLocks noGrp="1"/>
          </p:cNvSpPr>
          <p:nvPr>
            <p:ph idx="1"/>
          </p:nvPr>
        </p:nvSpPr>
        <p:spPr/>
        <p:txBody>
          <a:bodyPr/>
          <a:lstStyle/>
          <a:p>
            <a:r>
              <a:rPr lang="en-US" dirty="0" smtClean="0"/>
              <a:t>Modules</a:t>
            </a:r>
            <a:r>
              <a:rPr lang="en-US" dirty="0" smtClean="0"/>
              <a:t> are designed </a:t>
            </a:r>
            <a:r>
              <a:rPr lang="en-US" dirty="0" smtClean="0"/>
              <a:t>as groups of crystals</a:t>
            </a:r>
          </a:p>
          <a:p>
            <a:pPr lvl="1"/>
            <a:r>
              <a:rPr lang="en-US" dirty="0" smtClean="0"/>
              <a:t>Cf. module independence</a:t>
            </a:r>
          </a:p>
          <a:p>
            <a:pPr lvl="1"/>
            <a:endParaRPr lang="en-US" dirty="0" smtClean="0"/>
          </a:p>
          <a:p>
            <a:r>
              <a:rPr lang="en-US" dirty="0" smtClean="0"/>
              <a:t>Modules can share crystals through inclusion of same component modules</a:t>
            </a:r>
          </a:p>
          <a:p>
            <a:pPr lvl="1"/>
            <a:r>
              <a:rPr lang="en-US" dirty="0" smtClean="0"/>
              <a:t>Cf. module inter-dependency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should we make ODD</a:t>
            </a:r>
            <a:r>
              <a:rPr lang="en-US" dirty="0" smtClean="0"/>
              <a:t> develop?</a:t>
            </a:r>
            <a:endParaRPr lang="en-US" dirty="0"/>
          </a:p>
        </p:txBody>
      </p:sp>
      <p:sp>
        <p:nvSpPr>
          <p:cNvPr id="3" name="Content Placeholder 2"/>
          <p:cNvSpPr>
            <a:spLocks noGrp="1"/>
          </p:cNvSpPr>
          <p:nvPr>
            <p:ph idx="1"/>
          </p:nvPr>
        </p:nvSpPr>
        <p:spPr/>
        <p:txBody>
          <a:bodyPr>
            <a:normAutofit fontScale="92500"/>
          </a:bodyPr>
          <a:lstStyle/>
          <a:p>
            <a:r>
              <a:rPr lang="en-US" dirty="0" smtClean="0"/>
              <a:t>Initial design</a:t>
            </a:r>
          </a:p>
          <a:p>
            <a:pPr lvl="1"/>
            <a:r>
              <a:rPr lang="en-US" dirty="0"/>
              <a:t>P</a:t>
            </a:r>
            <a:r>
              <a:rPr lang="en-US" dirty="0" smtClean="0"/>
              <a:t>roviding the TEI with its own specification language</a:t>
            </a:r>
          </a:p>
          <a:p>
            <a:pPr lvl="2"/>
            <a:r>
              <a:rPr lang="en-US" dirty="0" smtClean="0"/>
              <a:t>Nearly intended for internal use only</a:t>
            </a:r>
          </a:p>
          <a:p>
            <a:r>
              <a:rPr lang="en-US" dirty="0" smtClean="0"/>
              <a:t>Evolution</a:t>
            </a:r>
          </a:p>
          <a:p>
            <a:pPr lvl="1"/>
            <a:r>
              <a:rPr lang="en-US" dirty="0" smtClean="0"/>
              <a:t>Wider usage within the TEI community</a:t>
            </a:r>
          </a:p>
          <a:p>
            <a:pPr lvl="2"/>
            <a:r>
              <a:rPr lang="en-US" dirty="0" smtClean="0"/>
              <a:t>ODD has become the customization language for</a:t>
            </a:r>
            <a:r>
              <a:rPr lang="en-US" dirty="0" smtClean="0"/>
              <a:t> many </a:t>
            </a:r>
            <a:r>
              <a:rPr lang="en-US" dirty="0" smtClean="0"/>
              <a:t>TEI based application</a:t>
            </a:r>
          </a:p>
          <a:p>
            <a:pPr lvl="1"/>
            <a:r>
              <a:rPr lang="en-US" dirty="0" smtClean="0"/>
              <a:t>Usage outside the TEI community</a:t>
            </a:r>
          </a:p>
          <a:p>
            <a:pPr lvl="2"/>
            <a:r>
              <a:rPr lang="en-US" dirty="0" smtClean="0"/>
              <a:t>ODD is being used for non TEI based applications</a:t>
            </a:r>
          </a:p>
          <a:p>
            <a:pPr lvl="3"/>
            <a:r>
              <a:rPr lang="en-US" dirty="0" smtClean="0"/>
              <a:t>E.g. W3C/ITS, ISO/TC 37/SC 4</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Odd specification inheritance</a:t>
            </a:r>
            <a:endParaRPr lang="en-US" dirty="0"/>
          </a:p>
        </p:txBody>
      </p:sp>
      <p:sp>
        <p:nvSpPr>
          <p:cNvPr id="20" name="Content Placeholder 19"/>
          <p:cNvSpPr>
            <a:spLocks noGrp="1"/>
          </p:cNvSpPr>
          <p:nvPr>
            <p:ph idx="1"/>
          </p:nvPr>
        </p:nvSpPr>
        <p:spPr>
          <a:xfrm>
            <a:off x="457200" y="1433080"/>
            <a:ext cx="8229600" cy="5117845"/>
          </a:xfrm>
        </p:spPr>
        <p:txBody>
          <a:bodyPr>
            <a:normAutofit/>
          </a:bodyPr>
          <a:lstStyle/>
          <a:p>
            <a:r>
              <a:rPr lang="en-US" dirty="0" smtClean="0"/>
              <a:t>Step 3: </a:t>
            </a:r>
            <a:r>
              <a:rPr lang="en-US" dirty="0" err="1" smtClean="0"/>
              <a:t>morphism</a:t>
            </a:r>
            <a:r>
              <a:rPr lang="en-US" dirty="0" smtClean="0"/>
              <a:t> in the TEI</a:t>
            </a:r>
          </a:p>
          <a:p>
            <a:pPr lvl="1"/>
            <a:r>
              <a:rPr lang="en-US" dirty="0" smtClean="0"/>
              <a:t>Definition (Wikipedia): abstraction derived from structure-preserving mappings between two mathematical structures.</a:t>
            </a:r>
          </a:p>
          <a:p>
            <a:pPr lvl="1"/>
            <a:r>
              <a:rPr lang="en-US" dirty="0" smtClean="0"/>
              <a:t>For the TEI: thinking deeply how we re-use existing elements for further specifications</a:t>
            </a:r>
          </a:p>
          <a:p>
            <a:pPr lvl="2"/>
            <a:r>
              <a:rPr lang="en-US" dirty="0" smtClean="0"/>
              <a:t>“local customizations”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Equivalences – future of &lt;equiv&gt;</a:t>
            </a:r>
            <a:endParaRPr lang="en-US" dirty="0"/>
          </a:p>
        </p:txBody>
      </p:sp>
      <p:sp>
        <p:nvSpPr>
          <p:cNvPr id="5" name="TextBox 4"/>
          <p:cNvSpPr txBox="1"/>
          <p:nvPr/>
        </p:nvSpPr>
        <p:spPr>
          <a:xfrm>
            <a:off x="274707" y="1913185"/>
            <a:ext cx="8782422" cy="523220"/>
          </a:xfrm>
          <a:prstGeom prst="rect">
            <a:avLst/>
          </a:prstGeom>
          <a:noFill/>
        </p:spPr>
        <p:txBody>
          <a:bodyPr wrap="none" rtlCol="0">
            <a:spAutoFit/>
          </a:bodyPr>
          <a:lstStyle/>
          <a:p>
            <a:r>
              <a:rPr lang="en-US" sz="2800" dirty="0" smtClean="0"/>
              <a:t>Is there an intrinsic syntactic/semantic difference between:</a:t>
            </a:r>
            <a:endParaRPr lang="en-US" sz="2800" dirty="0"/>
          </a:p>
        </p:txBody>
      </p:sp>
      <p:grpSp>
        <p:nvGrpSpPr>
          <p:cNvPr id="16" name="Group 15"/>
          <p:cNvGrpSpPr/>
          <p:nvPr/>
        </p:nvGrpSpPr>
        <p:grpSpPr>
          <a:xfrm>
            <a:off x="303698" y="4872108"/>
            <a:ext cx="8578008" cy="876663"/>
            <a:chOff x="303698" y="4872108"/>
            <a:chExt cx="8578008" cy="876663"/>
          </a:xfrm>
        </p:grpSpPr>
        <p:sp>
          <p:nvSpPr>
            <p:cNvPr id="4" name="Rectangle 3"/>
            <p:cNvSpPr/>
            <p:nvPr/>
          </p:nvSpPr>
          <p:spPr>
            <a:xfrm>
              <a:off x="303698" y="4872108"/>
              <a:ext cx="2926632" cy="8697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a:t>
              </a:r>
              <a:r>
                <a:rPr lang="en-US" dirty="0" err="1" smtClean="0"/>
                <a:t>communicationSegment</a:t>
              </a:r>
              <a:r>
                <a:rPr lang="en-US" dirty="0" smtClean="0"/>
                <a:t>&gt;</a:t>
              </a:r>
              <a:endParaRPr lang="en-US" dirty="0"/>
            </a:p>
          </p:txBody>
        </p:sp>
        <p:cxnSp>
          <p:nvCxnSpPr>
            <p:cNvPr id="7" name="Straight Arrow Connector 6"/>
            <p:cNvCxnSpPr/>
            <p:nvPr/>
          </p:nvCxnSpPr>
          <p:spPr>
            <a:xfrm>
              <a:off x="3230330" y="5306989"/>
              <a:ext cx="1767024" cy="207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589257" y="4872108"/>
              <a:ext cx="905679" cy="369332"/>
            </a:xfrm>
            <a:prstGeom prst="rect">
              <a:avLst/>
            </a:prstGeom>
            <a:noFill/>
          </p:spPr>
          <p:txBody>
            <a:bodyPr wrap="none" rtlCol="0">
              <a:spAutoFit/>
            </a:bodyPr>
            <a:lstStyle/>
            <a:p>
              <a:r>
                <a:rPr lang="en-US" dirty="0" smtClean="0"/>
                <a:t>@equiv</a:t>
              </a:r>
              <a:endParaRPr lang="en-US" dirty="0"/>
            </a:p>
          </p:txBody>
        </p:sp>
        <p:sp>
          <p:nvSpPr>
            <p:cNvPr id="9" name="Rectangle 8"/>
            <p:cNvSpPr/>
            <p:nvPr/>
          </p:nvSpPr>
          <p:spPr>
            <a:xfrm>
              <a:off x="4997354" y="4879010"/>
              <a:ext cx="3884352" cy="8697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&lt;span type=“</a:t>
              </a:r>
              <a:r>
                <a:rPr lang="en-US" dirty="0" err="1" smtClean="0"/>
                <a:t>communicationFunction</a:t>
              </a:r>
              <a:r>
                <a:rPr lang="en-US" dirty="0" smtClean="0"/>
                <a:t>”&gt;</a:t>
              </a:r>
              <a:endParaRPr lang="en-US" dirty="0"/>
            </a:p>
          </p:txBody>
        </p:sp>
      </p:grpSp>
      <p:sp>
        <p:nvSpPr>
          <p:cNvPr id="11" name="TextBox 10"/>
          <p:cNvSpPr txBox="1"/>
          <p:nvPr/>
        </p:nvSpPr>
        <p:spPr>
          <a:xfrm>
            <a:off x="762390" y="4057072"/>
            <a:ext cx="830050" cy="523220"/>
          </a:xfrm>
          <a:prstGeom prst="rect">
            <a:avLst/>
          </a:prstGeom>
          <a:noFill/>
        </p:spPr>
        <p:txBody>
          <a:bodyPr wrap="none" rtlCol="0">
            <a:spAutoFit/>
          </a:bodyPr>
          <a:lstStyle/>
          <a:p>
            <a:r>
              <a:rPr lang="en-US" sz="2800" dirty="0" smtClean="0"/>
              <a:t>and:</a:t>
            </a:r>
            <a:endParaRPr lang="en-US" sz="2800" dirty="0"/>
          </a:p>
        </p:txBody>
      </p:sp>
      <p:grpSp>
        <p:nvGrpSpPr>
          <p:cNvPr id="15" name="Group 14"/>
          <p:cNvGrpSpPr/>
          <p:nvPr/>
        </p:nvGrpSpPr>
        <p:grpSpPr>
          <a:xfrm>
            <a:off x="303698" y="2996577"/>
            <a:ext cx="8578007" cy="876663"/>
            <a:chOff x="303698" y="2996577"/>
            <a:chExt cx="8578007" cy="876663"/>
          </a:xfrm>
        </p:grpSpPr>
        <p:sp>
          <p:nvSpPr>
            <p:cNvPr id="10" name="Rectangle 9"/>
            <p:cNvSpPr/>
            <p:nvPr/>
          </p:nvSpPr>
          <p:spPr>
            <a:xfrm>
              <a:off x="303698" y="2996577"/>
              <a:ext cx="4428700" cy="8697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&lt;span type=“</a:t>
              </a:r>
              <a:r>
                <a:rPr lang="en-US" dirty="0" err="1" smtClean="0"/>
                <a:t>communicationFunction</a:t>
              </a:r>
              <a:r>
                <a:rPr lang="en-US" dirty="0" smtClean="0"/>
                <a:t>”&gt;</a:t>
              </a:r>
              <a:endParaRPr lang="en-US" dirty="0"/>
            </a:p>
          </p:txBody>
        </p:sp>
        <p:cxnSp>
          <p:nvCxnSpPr>
            <p:cNvPr id="12" name="Straight Arrow Connector 11"/>
            <p:cNvCxnSpPr>
              <a:stCxn id="14" idx="1"/>
            </p:cNvCxnSpPr>
            <p:nvPr/>
          </p:nvCxnSpPr>
          <p:spPr>
            <a:xfrm rot="10800000">
              <a:off x="4732398" y="3438360"/>
              <a:ext cx="167406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4680931" y="2996577"/>
              <a:ext cx="2072148" cy="369332"/>
            </a:xfrm>
            <a:prstGeom prst="rect">
              <a:avLst/>
            </a:prstGeom>
            <a:noFill/>
          </p:spPr>
          <p:txBody>
            <a:bodyPr wrap="square" rtlCol="0">
              <a:spAutoFit/>
            </a:bodyPr>
            <a:lstStyle/>
            <a:p>
              <a:r>
                <a:rPr lang="en-US" dirty="0" smtClean="0"/>
                <a:t>@mode=change</a:t>
              </a:r>
              <a:endParaRPr lang="en-US" dirty="0"/>
            </a:p>
          </p:txBody>
        </p:sp>
        <p:sp>
          <p:nvSpPr>
            <p:cNvPr id="14" name="Rectangle 13"/>
            <p:cNvSpPr/>
            <p:nvPr/>
          </p:nvSpPr>
          <p:spPr>
            <a:xfrm>
              <a:off x="6406462" y="3003479"/>
              <a:ext cx="2475243" cy="86976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&lt;span&gt;</a:t>
              </a:r>
              <a:endParaRPr lang="en-US" dirty="0"/>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&lt;equiv&gt;: making it more procedural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So far, purely declarative</a:t>
            </a:r>
          </a:p>
          <a:p>
            <a:pPr lvl="1"/>
            <a:r>
              <a:rPr lang="en-US" dirty="0" smtClean="0"/>
              <a:t>At best: providing a </a:t>
            </a:r>
            <a:r>
              <a:rPr lang="en-US" dirty="0" err="1" smtClean="0"/>
              <a:t>stylesheet</a:t>
            </a:r>
            <a:r>
              <a:rPr lang="en-US" dirty="0" smtClean="0"/>
              <a:t> to transform new element to old one</a:t>
            </a:r>
          </a:p>
          <a:p>
            <a:pPr lvl="1"/>
            <a:r>
              <a:rPr lang="en-US" dirty="0" smtClean="0"/>
              <a:t>Keeping this to connect to external </a:t>
            </a:r>
            <a:r>
              <a:rPr lang="en-US" dirty="0" err="1" smtClean="0"/>
              <a:t>ontologies</a:t>
            </a:r>
            <a:r>
              <a:rPr lang="en-US" dirty="0" smtClean="0"/>
              <a:t>: ISO/DCR, CRM</a:t>
            </a:r>
          </a:p>
          <a:p>
            <a:pPr lvl="1"/>
            <a:endParaRPr lang="en-US" dirty="0" smtClean="0"/>
          </a:p>
          <a:p>
            <a:r>
              <a:rPr lang="en-US" dirty="0" smtClean="0"/>
              <a:t>Doing further</a:t>
            </a:r>
          </a:p>
          <a:p>
            <a:pPr lvl="1"/>
            <a:r>
              <a:rPr lang="en-US" dirty="0" smtClean="0"/>
              <a:t>Introducing @mode for &lt;equiv&gt;</a:t>
            </a:r>
            <a:endParaRPr lang="en-US" dirty="0" smtClean="0"/>
          </a:p>
          <a:p>
            <a:pPr lvl="1"/>
            <a:r>
              <a:rPr lang="en-US" dirty="0" smtClean="0"/>
              <a:t>Inherit all </a:t>
            </a:r>
            <a:r>
              <a:rPr lang="en-US" dirty="0" smtClean="0"/>
              <a:t>properties (content, classes, attributes) from the source element depending on @mode constraints</a:t>
            </a:r>
          </a:p>
          <a:p>
            <a:pPr lvl="1"/>
            <a:endParaRPr lang="en-US" dirty="0" smtClean="0"/>
          </a:p>
          <a:p>
            <a:r>
              <a:rPr lang="en-US" dirty="0" smtClean="0"/>
              <a:t>Introducing @mode for &lt;equiv&gt;</a:t>
            </a:r>
          </a:p>
          <a:p>
            <a:pPr lvl="1"/>
            <a:r>
              <a:rPr lang="en-US" dirty="0" smtClean="0"/>
              <a:t>@mode=change; replaces the existing element</a:t>
            </a:r>
          </a:p>
          <a:p>
            <a:pPr lvl="1"/>
            <a:r>
              <a:rPr lang="en-US" dirty="0" smtClean="0"/>
              <a:t>@mode=add; comes in complement to the existing element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TEI ecology</a:t>
            </a:r>
            <a:endParaRPr lang="en-US" dirty="0"/>
          </a:p>
        </p:txBody>
      </p:sp>
      <p:sp>
        <p:nvSpPr>
          <p:cNvPr id="5" name="Folded Corner 4"/>
          <p:cNvSpPr/>
          <p:nvPr/>
        </p:nvSpPr>
        <p:spPr>
          <a:xfrm>
            <a:off x="4380201" y="4276365"/>
            <a:ext cx="2084545"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ODD spec 1</a:t>
            </a:r>
          </a:p>
        </p:txBody>
      </p:sp>
      <p:sp>
        <p:nvSpPr>
          <p:cNvPr id="10" name="Folded Corner 9"/>
          <p:cNvSpPr/>
          <p:nvPr/>
        </p:nvSpPr>
        <p:spPr>
          <a:xfrm>
            <a:off x="4380201" y="5794981"/>
            <a:ext cx="2084545"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ODD spec 2</a:t>
            </a:r>
          </a:p>
        </p:txBody>
      </p:sp>
      <p:cxnSp>
        <p:nvCxnSpPr>
          <p:cNvPr id="16" name="Straight Arrow Connector 15"/>
          <p:cNvCxnSpPr>
            <a:stCxn id="10" idx="0"/>
            <a:endCxn id="5" idx="2"/>
          </p:cNvCxnSpPr>
          <p:nvPr/>
        </p:nvCxnSpPr>
        <p:spPr>
          <a:xfrm rot="5400000" flipH="1" flipV="1">
            <a:off x="5084241" y="5456748"/>
            <a:ext cx="67646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Folded Corner 16"/>
          <p:cNvSpPr/>
          <p:nvPr/>
        </p:nvSpPr>
        <p:spPr>
          <a:xfrm>
            <a:off x="691886" y="2950104"/>
            <a:ext cx="1475482"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W3C module</a:t>
            </a:r>
            <a:endParaRPr lang="en-US" dirty="0"/>
          </a:p>
        </p:txBody>
      </p:sp>
      <p:sp>
        <p:nvSpPr>
          <p:cNvPr id="19" name="Folded Corner 18"/>
          <p:cNvSpPr/>
          <p:nvPr/>
        </p:nvSpPr>
        <p:spPr>
          <a:xfrm>
            <a:off x="2493950" y="2950104"/>
            <a:ext cx="1475482"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ISO module</a:t>
            </a:r>
            <a:endParaRPr lang="en-US" dirty="0"/>
          </a:p>
        </p:txBody>
      </p:sp>
      <p:sp>
        <p:nvSpPr>
          <p:cNvPr id="20" name="Folded Corner 19"/>
          <p:cNvSpPr/>
          <p:nvPr/>
        </p:nvSpPr>
        <p:spPr>
          <a:xfrm>
            <a:off x="4989264" y="2950104"/>
            <a:ext cx="1475482"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TEI module 1</a:t>
            </a:r>
            <a:endParaRPr lang="en-US" dirty="0"/>
          </a:p>
        </p:txBody>
      </p:sp>
      <p:sp>
        <p:nvSpPr>
          <p:cNvPr id="21" name="Folded Corner 20"/>
          <p:cNvSpPr/>
          <p:nvPr/>
        </p:nvSpPr>
        <p:spPr>
          <a:xfrm>
            <a:off x="6923305" y="2950104"/>
            <a:ext cx="1475482" cy="842150"/>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TEI module 2</a:t>
            </a:r>
            <a:endParaRPr lang="en-US" dirty="0"/>
          </a:p>
        </p:txBody>
      </p:sp>
      <p:cxnSp>
        <p:nvCxnSpPr>
          <p:cNvPr id="23" name="Straight Arrow Connector 22"/>
          <p:cNvCxnSpPr>
            <a:stCxn id="5" idx="0"/>
            <a:endCxn id="20" idx="2"/>
          </p:cNvCxnSpPr>
          <p:nvPr/>
        </p:nvCxnSpPr>
        <p:spPr>
          <a:xfrm rot="5400000" flipH="1" flipV="1">
            <a:off x="5332684" y="3882045"/>
            <a:ext cx="484111" cy="3045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5" idx="0"/>
            <a:endCxn id="21" idx="2"/>
          </p:cNvCxnSpPr>
          <p:nvPr/>
        </p:nvCxnSpPr>
        <p:spPr>
          <a:xfrm rot="5400000" flipH="1" flipV="1">
            <a:off x="6299705" y="2915024"/>
            <a:ext cx="484111" cy="22385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5" idx="0"/>
            <a:endCxn id="19" idx="2"/>
          </p:cNvCxnSpPr>
          <p:nvPr/>
        </p:nvCxnSpPr>
        <p:spPr>
          <a:xfrm rot="16200000" flipV="1">
            <a:off x="4085028" y="2938918"/>
            <a:ext cx="484111" cy="219078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10" idx="0"/>
            <a:endCxn id="17" idx="2"/>
          </p:cNvCxnSpPr>
          <p:nvPr/>
        </p:nvCxnSpPr>
        <p:spPr>
          <a:xfrm rot="16200000" flipV="1">
            <a:off x="2424688" y="2797194"/>
            <a:ext cx="2002727" cy="39928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Double Bracket 37"/>
          <p:cNvSpPr/>
          <p:nvPr/>
        </p:nvSpPr>
        <p:spPr>
          <a:xfrm>
            <a:off x="512420" y="4086519"/>
            <a:ext cx="1226994" cy="690287"/>
          </a:xfrm>
          <a:prstGeom prst="bracketPair">
            <a:avLst/>
          </a:prstGeom>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e.g.: </a:t>
            </a:r>
            <a:r>
              <a:rPr lang="en-US" dirty="0" err="1" smtClean="0"/>
              <a:t>XLink</a:t>
            </a:r>
            <a:endParaRPr lang="en-US" dirty="0"/>
          </a:p>
        </p:txBody>
      </p:sp>
      <p:sp>
        <p:nvSpPr>
          <p:cNvPr id="39" name="Can 38"/>
          <p:cNvSpPr/>
          <p:nvPr/>
        </p:nvSpPr>
        <p:spPr>
          <a:xfrm>
            <a:off x="3182022" y="1417638"/>
            <a:ext cx="2001706" cy="970755"/>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ISO DCR</a:t>
            </a:r>
            <a:endParaRPr lang="en-US" dirty="0"/>
          </a:p>
        </p:txBody>
      </p:sp>
      <p:cxnSp>
        <p:nvCxnSpPr>
          <p:cNvPr id="41" name="Straight Arrow Connector 40"/>
          <p:cNvCxnSpPr>
            <a:stCxn id="17" idx="0"/>
            <a:endCxn id="39" idx="3"/>
          </p:cNvCxnSpPr>
          <p:nvPr/>
        </p:nvCxnSpPr>
        <p:spPr>
          <a:xfrm rot="5400000" flipH="1" flipV="1">
            <a:off x="2525396" y="1292625"/>
            <a:ext cx="561711" cy="27532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a:stCxn id="19" idx="0"/>
            <a:endCxn id="39" idx="3"/>
          </p:cNvCxnSpPr>
          <p:nvPr/>
        </p:nvCxnSpPr>
        <p:spPr>
          <a:xfrm rot="5400000" flipH="1" flipV="1">
            <a:off x="3426428" y="2193657"/>
            <a:ext cx="561711" cy="9511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20" idx="0"/>
            <a:endCxn id="39" idx="3"/>
          </p:cNvCxnSpPr>
          <p:nvPr/>
        </p:nvCxnSpPr>
        <p:spPr>
          <a:xfrm rot="16200000" flipV="1">
            <a:off x="4674085" y="1897184"/>
            <a:ext cx="561711" cy="154413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endCxn id="22" idx="3"/>
          </p:cNvCxnSpPr>
          <p:nvPr/>
        </p:nvCxnSpPr>
        <p:spPr>
          <a:xfrm rot="5400000" flipH="1" flipV="1">
            <a:off x="7380191" y="2669250"/>
            <a:ext cx="561713"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449966" y="6014111"/>
            <a:ext cx="3857358" cy="369332"/>
          </a:xfrm>
          <a:prstGeom prst="rect">
            <a:avLst/>
          </a:prstGeom>
          <a:noFill/>
        </p:spPr>
        <p:txBody>
          <a:bodyPr wrap="none" rtlCol="0">
            <a:spAutoFit/>
          </a:bodyPr>
          <a:lstStyle/>
          <a:p>
            <a:r>
              <a:rPr lang="en-US" dirty="0" smtClean="0"/>
              <a:t>&lt;</a:t>
            </a:r>
            <a:r>
              <a:rPr lang="en-US" dirty="0" err="1" smtClean="0"/>
              <a:t>moduleRef</a:t>
            </a:r>
            <a:r>
              <a:rPr lang="en-US" dirty="0" smtClean="0"/>
              <a:t> </a:t>
            </a:r>
            <a:r>
              <a:rPr lang="en-US" dirty="0" err="1" smtClean="0"/>
              <a:t>url</a:t>
            </a:r>
            <a:r>
              <a:rPr lang="en-US" dirty="0" smtClean="0"/>
              <a:t>=“w3c.org/Xlink.odd”/&gt;</a:t>
            </a:r>
            <a:endParaRPr lang="en-US" dirty="0"/>
          </a:p>
        </p:txBody>
      </p:sp>
      <p:sp>
        <p:nvSpPr>
          <p:cNvPr id="22" name="Can 21"/>
          <p:cNvSpPr/>
          <p:nvPr/>
        </p:nvSpPr>
        <p:spPr>
          <a:xfrm>
            <a:off x="6660194" y="1417638"/>
            <a:ext cx="2001706" cy="970755"/>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CRM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a:buNone/>
            </a:pPr>
            <a:r>
              <a:rPr lang="en-US" dirty="0" smtClean="0"/>
              <a:t>… so many issues remain to be explored</a:t>
            </a:r>
          </a:p>
          <a:p>
            <a:pPr lvl="1">
              <a:buNone/>
            </a:pPr>
            <a:r>
              <a:rPr lang="en-US" dirty="0" smtClean="0"/>
              <a:t>I also wanted to speak of:</a:t>
            </a:r>
          </a:p>
          <a:p>
            <a:pPr lvl="6"/>
            <a:r>
              <a:rPr lang="en-US" dirty="0" err="1" smtClean="0"/>
              <a:t>Subsumption</a:t>
            </a:r>
            <a:endParaRPr lang="en-US" dirty="0" smtClean="0"/>
          </a:p>
          <a:p>
            <a:pPr lvl="7"/>
            <a:r>
              <a:rPr lang="en-US" dirty="0" smtClean="0"/>
              <a:t>Classes: </a:t>
            </a:r>
            <a:r>
              <a:rPr lang="en-US" dirty="0" err="1" smtClean="0"/>
              <a:t>intensional</a:t>
            </a:r>
            <a:r>
              <a:rPr lang="en-US" dirty="0" smtClean="0"/>
              <a:t> definition, extensional set of members; how to express this?</a:t>
            </a:r>
          </a:p>
          <a:p>
            <a:pPr lvl="6"/>
            <a:r>
              <a:rPr lang="en-US" dirty="0" smtClean="0"/>
              <a:t>Bundles: variant of an element with further refinement ; in particular local metadata</a:t>
            </a:r>
          </a:p>
          <a:p>
            <a:pPr lvl="7"/>
            <a:r>
              <a:rPr lang="en-US" dirty="0" err="1" smtClean="0"/>
              <a:t>xxxGrp</a:t>
            </a:r>
            <a:r>
              <a:rPr lang="en-US" dirty="0" smtClean="0"/>
              <a:t>, </a:t>
            </a:r>
            <a:r>
              <a:rPr lang="en-US" dirty="0" err="1" smtClean="0"/>
              <a:t>xxxStmt</a:t>
            </a:r>
            <a:endParaRPr lang="en-US" dirty="0" smtClean="0"/>
          </a:p>
          <a:p>
            <a:pPr lvl="6"/>
            <a:r>
              <a:rPr lang="en-US" dirty="0" smtClean="0"/>
              <a:t>Flat/full ODD vs. derivation ODD</a:t>
            </a:r>
          </a:p>
          <a:p>
            <a:r>
              <a:rPr lang="en-US" dirty="0" smtClean="0"/>
              <a:t>To be continued…</a:t>
            </a:r>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733048" y="217256"/>
            <a:ext cx="4266000" cy="6416065"/>
          </a:xfrm>
          <a:prstGeom prst="rect">
            <a:avLst/>
          </a:prstGeom>
        </p:spPr>
      </p:pic>
      <p:sp>
        <p:nvSpPr>
          <p:cNvPr id="5" name="Rectangle 4"/>
          <p:cNvSpPr/>
          <p:nvPr/>
        </p:nvSpPr>
        <p:spPr>
          <a:xfrm>
            <a:off x="66836" y="98573"/>
            <a:ext cx="4666212" cy="6555641"/>
          </a:xfrm>
          <a:prstGeom prst="rect">
            <a:avLst/>
          </a:prstGeom>
        </p:spPr>
        <p:txBody>
          <a:bodyPr wrap="square">
            <a:spAutoFit/>
          </a:bodyPr>
          <a:lstStyle/>
          <a:p>
            <a:r>
              <a:rPr lang="en-US" sz="2000" dirty="0" smtClean="0">
                <a:hlinkClick r:id="rId3"/>
              </a:rPr>
              <a:t>www.juliencarretero.com</a:t>
            </a:r>
            <a:endParaRPr lang="en-US" sz="2000" dirty="0" smtClean="0"/>
          </a:p>
          <a:p>
            <a:endParaRPr lang="en-US" sz="2000" dirty="0" smtClean="0"/>
          </a:p>
          <a:p>
            <a:r>
              <a:rPr lang="en-US" sz="2000" dirty="0" smtClean="0"/>
              <a:t>&lt;title&gt;To </a:t>
            </a:r>
            <a:r>
              <a:rPr lang="en-US" sz="2000" dirty="0" smtClean="0"/>
              <a:t>be continued </a:t>
            </a:r>
            <a:r>
              <a:rPr lang="en-US" sz="2000" dirty="0" smtClean="0"/>
              <a:t>bench&lt;/title&gt;</a:t>
            </a:r>
          </a:p>
          <a:p>
            <a:r>
              <a:rPr lang="en-US" sz="2000" dirty="0" smtClean="0"/>
              <a:t>&lt;author&gt;</a:t>
            </a:r>
            <a:r>
              <a:rPr lang="en-US" sz="2000" dirty="0" err="1" smtClean="0"/>
              <a:t>J</a:t>
            </a:r>
            <a:r>
              <a:rPr lang="en-US" sz="2000" dirty="0" err="1" smtClean="0"/>
              <a:t>ulien</a:t>
            </a:r>
            <a:r>
              <a:rPr lang="en-US" sz="2000" dirty="0" smtClean="0"/>
              <a:t> </a:t>
            </a:r>
            <a:r>
              <a:rPr lang="en-US" sz="2000" dirty="0" err="1" smtClean="0"/>
              <a:t>C</a:t>
            </a:r>
            <a:r>
              <a:rPr lang="en-US" sz="2000" dirty="0" err="1" smtClean="0"/>
              <a:t>arratero</a:t>
            </a:r>
            <a:r>
              <a:rPr lang="en-US" sz="2000" dirty="0" smtClean="0"/>
              <a:t>&lt;/author&gt;</a:t>
            </a:r>
          </a:p>
          <a:p>
            <a:endParaRPr lang="en-US" sz="2000" dirty="0" smtClean="0"/>
          </a:p>
          <a:p>
            <a:r>
              <a:rPr lang="en-US" sz="2000" b="1" dirty="0" smtClean="0"/>
              <a:t>&lt;quote&gt;It deals with creating a real and recognizable uniqueness within serial production. Instead of leaving randomness manage the differences, it uses the repetitive actions existing within the production process as a tool for differentiation. Then each piece produced comes as a result of a process applied on the piece that came before. Each piece is then existing because of the others and couldn’t have been designed without the others. Each layer is casted on top of the one casted before following the exact outline of it. Because of the imperfection of the cast, the object slowly mutates and start designing itself.&lt;/quote&gt;</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technical history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First design concepts (Paris, March 2004)</a:t>
            </a:r>
          </a:p>
          <a:p>
            <a:pPr lvl="1"/>
            <a:r>
              <a:rPr lang="en-US" dirty="0" smtClean="0"/>
              <a:t>Modules, classes,</a:t>
            </a:r>
            <a:r>
              <a:rPr lang="en-US" dirty="0" smtClean="0"/>
              <a:t> @mode=add</a:t>
            </a:r>
            <a:r>
              <a:rPr lang="en-US" dirty="0" smtClean="0"/>
              <a:t>/change/delete</a:t>
            </a:r>
          </a:p>
          <a:p>
            <a:r>
              <a:rPr lang="en-US" dirty="0" smtClean="0"/>
              <a:t>Stabilizing concepts (Gent, </a:t>
            </a:r>
            <a:r>
              <a:rPr lang="en-US" dirty="0"/>
              <a:t>13-15 May 2004</a:t>
            </a:r>
            <a:r>
              <a:rPr lang="en-US" dirty="0" smtClean="0"/>
              <a:t>)</a:t>
            </a:r>
          </a:p>
          <a:p>
            <a:pPr lvl="1"/>
            <a:r>
              <a:rPr lang="en-US" dirty="0" smtClean="0"/>
              <a:t>Durand conundrum</a:t>
            </a:r>
          </a:p>
          <a:p>
            <a:pPr lvl="2"/>
            <a:r>
              <a:rPr lang="en-US" dirty="0" smtClean="0"/>
              <a:t>To be or not to be </a:t>
            </a:r>
            <a:r>
              <a:rPr lang="en-US" dirty="0" err="1" smtClean="0"/>
              <a:t>RelaxNg</a:t>
            </a:r>
            <a:r>
              <a:rPr lang="en-US" dirty="0" smtClean="0"/>
              <a:t>: the ODD abstract layer is felt necessary</a:t>
            </a:r>
          </a:p>
          <a:p>
            <a:pPr lvl="2"/>
            <a:r>
              <a:rPr lang="en-US" dirty="0" smtClean="0"/>
              <a:t>Roma, </a:t>
            </a:r>
            <a:r>
              <a:rPr lang="en-US" dirty="0" smtClean="0"/>
              <a:t>SF</a:t>
            </a:r>
          </a:p>
          <a:p>
            <a:pPr lvl="2"/>
            <a:r>
              <a:rPr lang="en-US" dirty="0" smtClean="0"/>
              <a:t>A shared understanding of customization</a:t>
            </a:r>
            <a:endParaRPr lang="en-US" dirty="0" smtClean="0"/>
          </a:p>
          <a:p>
            <a:r>
              <a:rPr lang="en-US" dirty="0" smtClean="0"/>
              <a:t>Since 2004, continuous changes on the documentation elements</a:t>
            </a:r>
          </a:p>
          <a:p>
            <a:pPr lvl="1"/>
            <a:r>
              <a:rPr lang="en-US" dirty="0" smtClean="0"/>
              <a:t>E.g. describing content (other schema languages, </a:t>
            </a:r>
            <a:r>
              <a:rPr lang="en-US" dirty="0" err="1" smtClean="0"/>
              <a:t>valList</a:t>
            </a:r>
            <a:r>
              <a:rPr lang="en-US" dirty="0" smtClean="0"/>
              <a:t>)</a:t>
            </a:r>
          </a:p>
          <a:p>
            <a:r>
              <a:rPr lang="en-US" dirty="0" smtClean="0"/>
              <a:t>But things have remained very stable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for whom are we doing this?</a:t>
            </a:r>
            <a:endParaRPr lang="en-US" dirty="0"/>
          </a:p>
        </p:txBody>
      </p:sp>
      <p:sp>
        <p:nvSpPr>
          <p:cNvPr id="3" name="Content Placeholder 2"/>
          <p:cNvSpPr>
            <a:spLocks noGrp="1"/>
          </p:cNvSpPr>
          <p:nvPr>
            <p:ph idx="1"/>
          </p:nvPr>
        </p:nvSpPr>
        <p:spPr/>
        <p:txBody>
          <a:bodyPr/>
          <a:lstStyle/>
          <a:p>
            <a:r>
              <a:rPr lang="en-US" dirty="0" smtClean="0"/>
              <a:t>A thought experiment: imagining our users</a:t>
            </a:r>
          </a:p>
          <a:p>
            <a:pPr lvl="1"/>
            <a:r>
              <a:rPr lang="en-US" dirty="0" smtClean="0"/>
              <a:t>Basic user scenarios</a:t>
            </a:r>
          </a:p>
          <a:p>
            <a:pPr lvl="1"/>
            <a:r>
              <a:rPr lang="en-US" dirty="0" smtClean="0"/>
              <a:t>Usage context</a:t>
            </a:r>
          </a:p>
          <a:p>
            <a:pPr lvl="1"/>
            <a:r>
              <a:rPr lang="en-US" dirty="0" smtClean="0"/>
              <a:t>Basic needs</a:t>
            </a:r>
          </a:p>
          <a:p>
            <a:pPr lvl="1"/>
            <a:r>
              <a:rPr lang="en-US" dirty="0" smtClean="0"/>
              <a:t>Consequences</a:t>
            </a:r>
            <a:r>
              <a:rPr lang="en-US" dirty="0" smtClean="0"/>
              <a:t> for management</a:t>
            </a:r>
            <a:r>
              <a:rPr lang="en-US" dirty="0" smtClean="0"/>
              <a:t>, editorial or technological requirements</a:t>
            </a:r>
          </a:p>
          <a:p>
            <a:r>
              <a:rPr lang="en-US" dirty="0" smtClean="0"/>
              <a:t>Well, not pure imagination, though</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S1: digitization project</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Christiane</a:t>
            </a:r>
            <a:r>
              <a:rPr lang="en-US" dirty="0" smtClean="0"/>
              <a:t> wants to document the TEI subset used for a big digitization project at BBAW (DTA)</a:t>
            </a:r>
          </a:p>
          <a:p>
            <a:pPr lvl="1"/>
            <a:r>
              <a:rPr lang="en-US" dirty="0" smtClean="0"/>
              <a:t>Full conformance to TEI</a:t>
            </a:r>
          </a:p>
          <a:p>
            <a:pPr lvl="1"/>
            <a:r>
              <a:rPr lang="en-US" dirty="0" smtClean="0"/>
              <a:t>Reduced subset of elements to ensure a strong coherence</a:t>
            </a:r>
          </a:p>
          <a:p>
            <a:pPr lvl="1"/>
            <a:r>
              <a:rPr lang="en-US" dirty="0" smtClean="0"/>
              <a:t>Constraints on specific attribute values</a:t>
            </a:r>
          </a:p>
          <a:p>
            <a:pPr lvl="1"/>
            <a:r>
              <a:rPr lang="en-US" dirty="0" smtClean="0"/>
              <a:t>Heard of TEI </a:t>
            </a:r>
            <a:r>
              <a:rPr lang="en-US" dirty="0" err="1" smtClean="0"/>
              <a:t>Tite</a:t>
            </a:r>
            <a:r>
              <a:rPr lang="en-US" dirty="0" smtClean="0"/>
              <a:t>, would like to adapt</a:t>
            </a:r>
          </a:p>
          <a:p>
            <a:r>
              <a:rPr lang="en-US" dirty="0" err="1" smtClean="0"/>
              <a:t>Christiane</a:t>
            </a:r>
            <a:r>
              <a:rPr lang="en-US" dirty="0" smtClean="0"/>
              <a:t> is obliged to start from scratch and hack the ODD version of </a:t>
            </a:r>
            <a:r>
              <a:rPr lang="en-US" dirty="0" err="1" smtClean="0"/>
              <a:t>Tite</a:t>
            </a:r>
            <a:r>
              <a:rPr lang="en-US" dirty="0" smtClean="0"/>
              <a:t> she got</a:t>
            </a:r>
          </a:p>
          <a:p>
            <a:pPr lvl="1"/>
            <a:r>
              <a:rPr lang="en-US" dirty="0" smtClean="0"/>
              <a:t>Relation with </a:t>
            </a:r>
            <a:r>
              <a:rPr lang="en-US" dirty="0" err="1" smtClean="0"/>
              <a:t>Tite</a:t>
            </a:r>
            <a:r>
              <a:rPr lang="en-US" dirty="0" smtClean="0"/>
              <a:t> is lost (shared documentation, </a:t>
            </a:r>
            <a:r>
              <a:rPr lang="en-US" dirty="0" err="1" smtClean="0"/>
              <a:t>synchronisation</a:t>
            </a:r>
            <a:r>
              <a:rPr lang="en-US" dirty="0" smtClean="0"/>
              <a:t> with future</a:t>
            </a:r>
            <a:r>
              <a:rPr lang="en-US" dirty="0" smtClean="0"/>
              <a:t> developments of </a:t>
            </a:r>
            <a:r>
              <a:rPr lang="en-US" dirty="0" err="1" smtClean="0"/>
              <a:t>Tite</a:t>
            </a:r>
            <a:r>
              <a:rPr lang="en-US" dirty="0" smtClean="0"/>
              <a:t>)</a:t>
            </a:r>
          </a:p>
          <a:p>
            <a:pPr lvl="1"/>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S2: SIG project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Kevin, Michelle </a:t>
            </a:r>
            <a:r>
              <a:rPr lang="en-US" dirty="0" smtClean="0"/>
              <a:t>and </a:t>
            </a:r>
            <a:r>
              <a:rPr lang="en-US" dirty="0" err="1" smtClean="0"/>
              <a:t>Syd</a:t>
            </a:r>
            <a:r>
              <a:rPr lang="en-US" dirty="0" smtClean="0"/>
              <a:t> </a:t>
            </a:r>
            <a:r>
              <a:rPr lang="en-US" dirty="0" smtClean="0"/>
              <a:t>want </a:t>
            </a:r>
            <a:r>
              <a:rPr lang="en-US" dirty="0" smtClean="0"/>
              <a:t>to document the TEI subsets corresponding to the TEI in libraries guidelines</a:t>
            </a:r>
          </a:p>
          <a:p>
            <a:pPr lvl="1"/>
            <a:r>
              <a:rPr lang="en-US" dirty="0" smtClean="0"/>
              <a:t>Full subsets of TEI + specific constraints</a:t>
            </a:r>
          </a:p>
          <a:p>
            <a:pPr lvl="1"/>
            <a:r>
              <a:rPr lang="en-US" dirty="0" smtClean="0"/>
              <a:t>Close </a:t>
            </a:r>
            <a:r>
              <a:rPr lang="en-US" dirty="0" smtClean="0"/>
              <a:t>connection </a:t>
            </a:r>
            <a:r>
              <a:rPr lang="en-US" dirty="0" smtClean="0"/>
              <a:t>with TEI </a:t>
            </a:r>
            <a:r>
              <a:rPr lang="en-US" dirty="0" err="1" smtClean="0"/>
              <a:t>Tite</a:t>
            </a:r>
            <a:r>
              <a:rPr lang="en-US" dirty="0" smtClean="0"/>
              <a:t> principles (level 3.5)</a:t>
            </a:r>
          </a:p>
          <a:p>
            <a:r>
              <a:rPr lang="en-US" dirty="0" smtClean="0"/>
              <a:t>Kevin and </a:t>
            </a:r>
            <a:r>
              <a:rPr lang="en-US" dirty="0" err="1" smtClean="0"/>
              <a:t>Syd</a:t>
            </a:r>
            <a:r>
              <a:rPr lang="en-US" dirty="0" smtClean="0"/>
              <a:t> are obliged to design one schema for each level </a:t>
            </a:r>
          </a:p>
          <a:p>
            <a:pPr lvl="1"/>
            <a:r>
              <a:rPr lang="en-US" dirty="0" smtClean="0"/>
              <a:t>No re-use of content from one level to the other</a:t>
            </a:r>
          </a:p>
          <a:p>
            <a:pPr lvl="1"/>
            <a:r>
              <a:rPr lang="en-US" dirty="0" smtClean="0"/>
              <a:t>Impossible </a:t>
            </a:r>
            <a:r>
              <a:rPr lang="en-US" dirty="0" smtClean="0"/>
              <a:t>to design </a:t>
            </a:r>
            <a:r>
              <a:rPr lang="en-US" dirty="0" err="1" smtClean="0"/>
              <a:t>Tite</a:t>
            </a:r>
            <a:r>
              <a:rPr lang="en-US" dirty="0" smtClean="0"/>
              <a:t> as a variation of</a:t>
            </a:r>
            <a:r>
              <a:rPr lang="en-US" dirty="0" smtClean="0"/>
              <a:t> one of </a:t>
            </a:r>
            <a:r>
              <a:rPr lang="en-US" dirty="0" smtClean="0"/>
              <a:t>the schemas</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S3:</a:t>
            </a:r>
            <a:r>
              <a:rPr lang="en-US" dirty="0" smtClean="0"/>
              <a:t> design of a new profile</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Fotis</a:t>
            </a:r>
            <a:r>
              <a:rPr lang="en-US" dirty="0" smtClean="0"/>
              <a:t>, Elena and </a:t>
            </a:r>
            <a:r>
              <a:rPr lang="en-US" dirty="0" err="1" smtClean="0"/>
              <a:t>Malte</a:t>
            </a:r>
            <a:r>
              <a:rPr lang="en-US" dirty="0" smtClean="0"/>
              <a:t> want to design a new</a:t>
            </a:r>
            <a:r>
              <a:rPr lang="en-US" dirty="0" smtClean="0"/>
              <a:t> application profile for </a:t>
            </a:r>
            <a:r>
              <a:rPr lang="en-US" dirty="0" smtClean="0"/>
              <a:t>m</a:t>
            </a:r>
            <a:r>
              <a:rPr lang="en-US" dirty="0" smtClean="0"/>
              <a:t>anuscript </a:t>
            </a:r>
            <a:r>
              <a:rPr lang="en-US" dirty="0" smtClean="0"/>
              <a:t>transcription</a:t>
            </a:r>
          </a:p>
          <a:p>
            <a:pPr lvl="1"/>
            <a:r>
              <a:rPr lang="en-US" dirty="0" smtClean="0"/>
              <a:t>They are TEI </a:t>
            </a:r>
            <a:r>
              <a:rPr lang="en-US" dirty="0" smtClean="0"/>
              <a:t>experts</a:t>
            </a:r>
          </a:p>
          <a:p>
            <a:pPr lvl="1"/>
            <a:r>
              <a:rPr lang="en-US" dirty="0" smtClean="0"/>
              <a:t>They have a large community of non technical </a:t>
            </a:r>
            <a:r>
              <a:rPr lang="en-US" dirty="0" smtClean="0"/>
              <a:t>experts </a:t>
            </a:r>
            <a:r>
              <a:rPr lang="en-US" dirty="0" smtClean="0"/>
              <a:t>who will not want to get into the details of the TEI and use an </a:t>
            </a:r>
            <a:r>
              <a:rPr lang="en-US" dirty="0" smtClean="0"/>
              <a:t>off </a:t>
            </a:r>
            <a:r>
              <a:rPr lang="en-US" dirty="0" smtClean="0"/>
              <a:t>the shelf customization</a:t>
            </a:r>
            <a:endParaRPr lang="en-US" dirty="0" smtClean="0"/>
          </a:p>
          <a:p>
            <a:r>
              <a:rPr lang="en-US" dirty="0" smtClean="0"/>
              <a:t>How to synchronize or compare with the TEI as a whole</a:t>
            </a:r>
          </a:p>
          <a:p>
            <a:pPr lvl="1"/>
            <a:r>
              <a:rPr lang="en-US" dirty="0" smtClean="0"/>
              <a:t>Design outside the TEI environment/namespace</a:t>
            </a:r>
          </a:p>
          <a:p>
            <a:pPr lvl="1"/>
            <a:r>
              <a:rPr lang="en-US" dirty="0" smtClean="0"/>
              <a:t>Re-use </a:t>
            </a:r>
            <a:r>
              <a:rPr lang="en-US" dirty="0" smtClean="0"/>
              <a:t>the global TEI document structure</a:t>
            </a:r>
          </a:p>
          <a:p>
            <a:pPr lvl="1"/>
            <a:r>
              <a:rPr lang="en-US" dirty="0" smtClean="0"/>
              <a:t>Re-use </a:t>
            </a:r>
            <a:r>
              <a:rPr lang="en-US" dirty="0" smtClean="0"/>
              <a:t>components here and there</a:t>
            </a:r>
          </a:p>
          <a:p>
            <a:pPr lvl="2"/>
            <a:r>
              <a:rPr lang="en-US" dirty="0" smtClean="0"/>
              <a:t>Specific constructs, maybe feature structures as an independent </a:t>
            </a:r>
            <a:r>
              <a:rPr lang="en-US" dirty="0" smtClean="0"/>
              <a:t>module</a:t>
            </a:r>
          </a:p>
          <a:p>
            <a:pPr lvl="1"/>
            <a:r>
              <a:rPr lang="en-US" dirty="0" smtClean="0"/>
              <a:t>Make the result transparent from heavy TEI technology</a:t>
            </a:r>
            <a:endParaRPr lang="en-US" dirty="0" smtClean="0"/>
          </a:p>
          <a:p>
            <a:pPr lvl="1"/>
            <a:r>
              <a:rPr lang="en-US" dirty="0" smtClean="0"/>
              <a:t>Integrate a new proposal </a:t>
            </a:r>
            <a:r>
              <a:rPr lang="en-US" dirty="0" smtClean="0"/>
              <a:t>into </a:t>
            </a:r>
            <a:r>
              <a:rPr lang="en-US" dirty="0" smtClean="0"/>
              <a:t>the TEI framework in one step!</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S4: </a:t>
            </a:r>
            <a:r>
              <a:rPr lang="en-US" dirty="0" err="1" smtClean="0"/>
              <a:t>Filius</a:t>
            </a:r>
            <a:r>
              <a:rPr lang="en-US" dirty="0" smtClean="0"/>
              <a:t> </a:t>
            </a:r>
            <a:r>
              <a:rPr lang="en-US" dirty="0" err="1" smtClean="0"/>
              <a:t>prodigus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 has designed a series of schemas independently of the </a:t>
            </a:r>
            <a:r>
              <a:rPr lang="en-US" dirty="0" smtClean="0"/>
              <a:t>TEI for the encoding of scholarly papers</a:t>
            </a:r>
          </a:p>
          <a:p>
            <a:pPr lvl="1"/>
            <a:r>
              <a:rPr lang="en-US" dirty="0" smtClean="0"/>
              <a:t>Big institutional support and large community of </a:t>
            </a:r>
            <a:r>
              <a:rPr lang="en-US" dirty="0" smtClean="0"/>
              <a:t>users</a:t>
            </a:r>
          </a:p>
          <a:p>
            <a:pPr lvl="1"/>
            <a:r>
              <a:rPr lang="en-US" dirty="0" smtClean="0"/>
              <a:t>No real maintenance strategy and tools</a:t>
            </a:r>
            <a:endParaRPr lang="en-US" dirty="0" smtClean="0"/>
          </a:p>
          <a:p>
            <a:pPr lvl="1"/>
            <a:r>
              <a:rPr lang="en-US" dirty="0" smtClean="0"/>
              <a:t>Would like to come back to a more TEI compliant structure while preserving backward compatibility</a:t>
            </a:r>
          </a:p>
          <a:p>
            <a:pPr lvl="1"/>
            <a:r>
              <a:rPr lang="en-US" dirty="0" smtClean="0"/>
              <a:t>Tradeoff</a:t>
            </a:r>
          </a:p>
          <a:p>
            <a:pPr lvl="2"/>
            <a:r>
              <a:rPr lang="en-US" dirty="0" smtClean="0"/>
              <a:t>Start making an ODD spec for his own schema</a:t>
            </a:r>
          </a:p>
          <a:p>
            <a:pPr lvl="2"/>
            <a:r>
              <a:rPr lang="en-US" dirty="0" smtClean="0"/>
              <a:t>Start defining a TEI subset matching the features of his schema</a:t>
            </a:r>
            <a:endParaRPr lang="en-US" dirty="0" smtClean="0"/>
          </a:p>
          <a:p>
            <a:r>
              <a:rPr lang="en-US" dirty="0" smtClean="0"/>
              <a:t>No way of offering him </a:t>
            </a:r>
            <a:r>
              <a:rPr lang="en-US" dirty="0" smtClean="0"/>
              <a:t>a step by step approach</a:t>
            </a:r>
          </a:p>
          <a:p>
            <a:pPr lvl="1"/>
            <a:r>
              <a:rPr lang="en-US" dirty="0" smtClean="0"/>
              <a:t>Add TEI components step by step</a:t>
            </a:r>
          </a:p>
          <a:p>
            <a:pPr lvl="1"/>
            <a:r>
              <a:rPr lang="en-US" dirty="0" smtClean="0"/>
              <a:t>Provide and maintain parallel mechanisms</a:t>
            </a:r>
          </a:p>
          <a:p>
            <a:pPr lvl="1"/>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S5: ISO project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Eric wants to use ODD to edit his ISO project 24611</a:t>
            </a:r>
          </a:p>
          <a:p>
            <a:pPr lvl="1"/>
            <a:r>
              <a:rPr lang="en-US" dirty="0" smtClean="0"/>
              <a:t>Standard for the </a:t>
            </a:r>
            <a:r>
              <a:rPr lang="en-US" dirty="0" err="1" smtClean="0"/>
              <a:t>Morphosyntactic</a:t>
            </a:r>
            <a:r>
              <a:rPr lang="en-US" dirty="0" smtClean="0"/>
              <a:t> annotation of texts</a:t>
            </a:r>
          </a:p>
          <a:p>
            <a:pPr lvl="1"/>
            <a:r>
              <a:rPr lang="en-US" dirty="0" smtClean="0"/>
              <a:t>He has hardly ever seen a </a:t>
            </a:r>
            <a:r>
              <a:rPr lang="en-US" dirty="0" err="1" smtClean="0"/>
              <a:t>teiHeader</a:t>
            </a:r>
            <a:r>
              <a:rPr lang="en-US" dirty="0" smtClean="0"/>
              <a:t> in his life</a:t>
            </a:r>
          </a:p>
          <a:p>
            <a:pPr lvl="1"/>
            <a:r>
              <a:rPr lang="en-US" dirty="0" smtClean="0"/>
              <a:t>Has been convinced that ODD is cool (has read Knuth)</a:t>
            </a:r>
          </a:p>
          <a:p>
            <a:pPr lvl="1"/>
            <a:r>
              <a:rPr lang="en-US" dirty="0" smtClean="0"/>
              <a:t>I forgot: he cannot live without feature structures</a:t>
            </a:r>
          </a:p>
          <a:p>
            <a:r>
              <a:rPr lang="en-US" dirty="0" smtClean="0"/>
              <a:t>A license to diverge</a:t>
            </a:r>
          </a:p>
          <a:p>
            <a:pPr lvl="1"/>
            <a:r>
              <a:rPr lang="en-US" dirty="0" smtClean="0"/>
              <a:t>If he stays within the TEI framework, he has to import all basic components and is not allowed to redefine some elements (&lt;</a:t>
            </a:r>
            <a:r>
              <a:rPr lang="en-US" dirty="0" err="1" smtClean="0"/>
              <a:t>seg</a:t>
            </a:r>
            <a:r>
              <a:rPr lang="en-US" dirty="0" smtClean="0"/>
              <a:t>&gt;)</a:t>
            </a:r>
          </a:p>
          <a:p>
            <a:pPr lvl="1"/>
            <a:r>
              <a:rPr lang="en-US" dirty="0" smtClean="0"/>
              <a:t>If he designs his schema from scratch, not allowed to reuse even basic components (@target)</a:t>
            </a:r>
          </a:p>
          <a:p>
            <a:r>
              <a:rPr lang="en-US" dirty="0" smtClean="0"/>
              <a:t>The coherence with the TEI is lost…</a:t>
            </a:r>
          </a:p>
          <a:p>
            <a:pPr lvl="1"/>
            <a:r>
              <a:rPr lang="en-US" dirty="0" smtClean="0"/>
              <a:t>Although it would be cool to have MAF as a TEI module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27841</TotalTime>
  <Words>1810</Words>
  <Application>Microsoft Macintosh PowerPoint</Application>
  <PresentationFormat>On-screen Show (4:3)</PresentationFormat>
  <Paragraphs>235</Paragraphs>
  <Slides>25</Slides>
  <Notes>0</Notes>
  <HiddenSlides>1</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Office Theme</vt:lpstr>
      <vt:lpstr>ODD scenarios and thoughts</vt:lpstr>
      <vt:lpstr>Why should we make ODD develop?</vt:lpstr>
      <vt:lpstr>Quick technical history</vt:lpstr>
      <vt:lpstr>But for whom are we doing this?</vt:lpstr>
      <vt:lpstr>S1: digitization project</vt:lpstr>
      <vt:lpstr>S2: SIG project</vt:lpstr>
      <vt:lpstr>S3: design of a new profile</vt:lpstr>
      <vt:lpstr>S4: Filius prodigus</vt:lpstr>
      <vt:lpstr>S5: ISO project</vt:lpstr>
      <vt:lpstr>Various documentation scenarios</vt:lpstr>
      <vt:lpstr>Families of schemas</vt:lpstr>
      <vt:lpstr>TEI in libraries: a family of models</vt:lpstr>
      <vt:lpstr>Thinking this out</vt:lpstr>
      <vt:lpstr>Odd specification inheritance</vt:lpstr>
      <vt:lpstr>Module independence and  inter-dependence</vt:lpstr>
      <vt:lpstr>Consequences</vt:lpstr>
      <vt:lpstr>Odd specification inheritance</vt:lpstr>
      <vt:lpstr>A central concept: crystals</vt:lpstr>
      <vt:lpstr>Crystals and modules</vt:lpstr>
      <vt:lpstr>Odd specification inheritance</vt:lpstr>
      <vt:lpstr>Equivalences – future of &lt;equiv&gt;</vt:lpstr>
      <vt:lpstr>&lt;equiv&gt;: making it more procedural</vt:lpstr>
      <vt:lpstr>The TEI ecology</vt:lpstr>
      <vt:lpstr>Conclusion?</vt:lpstr>
      <vt:lpstr>Slide 25</vt:lpstr>
    </vt:vector>
  </TitlesOfParts>
  <Company>Loria-INRIA-MPG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Laurent Romary</dc:creator>
  <cp:lastModifiedBy>Laurent Romary</cp:lastModifiedBy>
  <cp:revision>153</cp:revision>
  <cp:lastPrinted>2009-09-25T08:29:51Z</cp:lastPrinted>
  <dcterms:created xsi:type="dcterms:W3CDTF">2009-11-14T11:35:35Z</dcterms:created>
  <dcterms:modified xsi:type="dcterms:W3CDTF">2009-11-14T18:41:55Z</dcterms:modified>
</cp:coreProperties>
</file>